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0" r:id="rId2"/>
  </p:sldMasterIdLst>
  <p:notesMasterIdLst>
    <p:notesMasterId r:id="rId23"/>
  </p:notesMasterIdLst>
  <p:handoutMasterIdLst>
    <p:handoutMasterId r:id="rId24"/>
  </p:handoutMasterIdLst>
  <p:sldIdLst>
    <p:sldId id="367" r:id="rId3"/>
    <p:sldId id="510" r:id="rId4"/>
    <p:sldId id="529" r:id="rId5"/>
    <p:sldId id="522" r:id="rId6"/>
    <p:sldId id="482" r:id="rId7"/>
    <p:sldId id="508" r:id="rId8"/>
    <p:sldId id="523" r:id="rId9"/>
    <p:sldId id="483" r:id="rId10"/>
    <p:sldId id="530" r:id="rId11"/>
    <p:sldId id="512" r:id="rId12"/>
    <p:sldId id="528" r:id="rId13"/>
    <p:sldId id="503" r:id="rId14"/>
    <p:sldId id="495" r:id="rId15"/>
    <p:sldId id="496" r:id="rId16"/>
    <p:sldId id="497" r:id="rId17"/>
    <p:sldId id="498" r:id="rId18"/>
    <p:sldId id="525" r:id="rId19"/>
    <p:sldId id="526" r:id="rId20"/>
    <p:sldId id="524" r:id="rId21"/>
    <p:sldId id="519" r:id="rId22"/>
  </p:sldIdLst>
  <p:sldSz cx="9144000" cy="6858000" type="screen4x3"/>
  <p:notesSz cx="6865938" cy="99980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p15:clr>
            <a:srgbClr val="A4A3A4"/>
          </p15:clr>
        </p15:guide>
        <p15:guide id="2" pos="5602">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47694"/>
    <a:srgbClr val="116E8A"/>
    <a:srgbClr val="1D8DB0"/>
    <a:srgbClr val="177E9D"/>
    <a:srgbClr val="00407A"/>
    <a:srgbClr val="86B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6667" autoAdjust="0"/>
  </p:normalViewPr>
  <p:slideViewPr>
    <p:cSldViewPr snapToObjects="1" showGuides="1">
      <p:cViewPr varScale="1">
        <p:scale>
          <a:sx n="110" d="100"/>
          <a:sy n="110" d="100"/>
        </p:scale>
        <p:origin x="3186" y="96"/>
      </p:cViewPr>
      <p:guideLst>
        <p:guide orient="horz" pos="3294"/>
        <p:guide pos="560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73" d="100"/>
          <a:sy n="73" d="100"/>
        </p:scale>
        <p:origin x="-2028" y="-98"/>
      </p:cViewPr>
      <p:guideLst>
        <p:guide orient="horz" pos="3149"/>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5240" cy="499904"/>
          </a:xfrm>
          <a:prstGeom prst="rect">
            <a:avLst/>
          </a:prstGeom>
        </p:spPr>
        <p:txBody>
          <a:bodyPr vert="horz" lIns="93177" tIns="46589" rIns="93177" bIns="46589" rtlCol="0"/>
          <a:lstStyle>
            <a:lvl1pPr algn="l">
              <a:defRPr sz="1200"/>
            </a:lvl1pPr>
          </a:lstStyle>
          <a:p>
            <a:endParaRPr lang="nl-BE" sz="1000" dirty="0">
              <a:latin typeface="Arial" pitchFamily="34" charset="0"/>
              <a:cs typeface="Arial" pitchFamily="34" charset="0"/>
            </a:endParaRPr>
          </a:p>
        </p:txBody>
      </p:sp>
      <p:sp>
        <p:nvSpPr>
          <p:cNvPr id="3" name="Tijdelijke aanduiding voor datum 2"/>
          <p:cNvSpPr>
            <a:spLocks noGrp="1"/>
          </p:cNvSpPr>
          <p:nvPr>
            <p:ph type="dt" sz="quarter" idx="1"/>
          </p:nvPr>
        </p:nvSpPr>
        <p:spPr>
          <a:xfrm>
            <a:off x="3889110" y="0"/>
            <a:ext cx="2975240" cy="499904"/>
          </a:xfrm>
          <a:prstGeom prst="rect">
            <a:avLst/>
          </a:prstGeom>
        </p:spPr>
        <p:txBody>
          <a:bodyPr vert="horz" lIns="93177" tIns="46589" rIns="93177" bIns="46589" rtlCol="0"/>
          <a:lstStyle>
            <a:lvl1pPr algn="r">
              <a:defRPr sz="1200"/>
            </a:lvl1pPr>
          </a:lstStyle>
          <a:p>
            <a:fld id="{E6185198-F140-406E-8F04-DE9D809B9791}" type="datetimeFigureOut">
              <a:rPr lang="nl-BE" sz="1000">
                <a:latin typeface="Arial" pitchFamily="34" charset="0"/>
                <a:cs typeface="Arial" pitchFamily="34" charset="0"/>
              </a:rPr>
              <a:pPr/>
              <a:t>19/07/2018</a:t>
            </a:fld>
            <a:endParaRPr lang="nl-BE" sz="1000">
              <a:latin typeface="Arial" pitchFamily="34" charset="0"/>
              <a:cs typeface="Arial" pitchFamily="34" charset="0"/>
            </a:endParaRPr>
          </a:p>
        </p:txBody>
      </p:sp>
      <p:sp>
        <p:nvSpPr>
          <p:cNvPr id="4" name="Tijdelijke aanduiding voor voettekst 3"/>
          <p:cNvSpPr>
            <a:spLocks noGrp="1"/>
          </p:cNvSpPr>
          <p:nvPr>
            <p:ph type="ftr" sz="quarter" idx="2"/>
          </p:nvPr>
        </p:nvSpPr>
        <p:spPr>
          <a:xfrm>
            <a:off x="0" y="9496436"/>
            <a:ext cx="2975240" cy="499904"/>
          </a:xfrm>
          <a:prstGeom prst="rect">
            <a:avLst/>
          </a:prstGeom>
        </p:spPr>
        <p:txBody>
          <a:bodyPr vert="horz" lIns="93177" tIns="46589" rIns="93177" bIns="46589" rtlCol="0" anchor="b"/>
          <a:lstStyle>
            <a:lvl1pPr algn="l">
              <a:defRPr sz="1200"/>
            </a:lvl1pPr>
          </a:lstStyle>
          <a:p>
            <a:endParaRPr lang="nl-BE" sz="1000">
              <a:latin typeface="Arial" pitchFamily="34" charset="0"/>
              <a:cs typeface="Arial" pitchFamily="34" charset="0"/>
            </a:endParaRPr>
          </a:p>
        </p:txBody>
      </p:sp>
      <p:sp>
        <p:nvSpPr>
          <p:cNvPr id="5" name="Tijdelijke aanduiding voor dianummer 4"/>
          <p:cNvSpPr>
            <a:spLocks noGrp="1"/>
          </p:cNvSpPr>
          <p:nvPr>
            <p:ph type="sldNum" sz="quarter" idx="3"/>
          </p:nvPr>
        </p:nvSpPr>
        <p:spPr>
          <a:xfrm>
            <a:off x="3889110" y="9496436"/>
            <a:ext cx="2975240" cy="499904"/>
          </a:xfrm>
          <a:prstGeom prst="rect">
            <a:avLst/>
          </a:prstGeom>
        </p:spPr>
        <p:txBody>
          <a:bodyPr vert="horz" lIns="93177" tIns="46589" rIns="93177" bIns="46589" rtlCol="0" anchor="b"/>
          <a:lstStyle>
            <a:lvl1pPr algn="r">
              <a:defRPr sz="1200"/>
            </a:lvl1pPr>
          </a:lstStyle>
          <a:p>
            <a:fld id="{6A024B3E-C6E9-4CB0-843C-3CD5676655AA}" type="slidenum">
              <a:rPr lang="nl-BE" sz="1000"/>
              <a:pPr/>
              <a:t>‹#›</a:t>
            </a:fld>
            <a:endParaRPr lang="nl-BE" sz="1000"/>
          </a:p>
        </p:txBody>
      </p:sp>
    </p:spTree>
    <p:extLst>
      <p:ext uri="{BB962C8B-B14F-4D97-AF65-F5344CB8AC3E}">
        <p14:creationId xmlns:p14="http://schemas.microsoft.com/office/powerpoint/2010/main" val="397321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5240" cy="499904"/>
          </a:xfrm>
          <a:prstGeom prst="rect">
            <a:avLst/>
          </a:prstGeom>
        </p:spPr>
        <p:txBody>
          <a:bodyPr vert="horz" lIns="93177" tIns="46589" rIns="93177" bIns="46589" rtlCol="0"/>
          <a:lstStyle>
            <a:lvl1pPr algn="l">
              <a:defRPr sz="1000">
                <a:latin typeface="Arial" pitchFamily="34" charset="0"/>
                <a:cs typeface="Arial" pitchFamily="34" charset="0"/>
              </a:defRPr>
            </a:lvl1pPr>
          </a:lstStyle>
          <a:p>
            <a:endParaRPr lang="nl-BE"/>
          </a:p>
        </p:txBody>
      </p:sp>
      <p:sp>
        <p:nvSpPr>
          <p:cNvPr id="3" name="Tijdelijke aanduiding voor datum 2"/>
          <p:cNvSpPr>
            <a:spLocks noGrp="1"/>
          </p:cNvSpPr>
          <p:nvPr>
            <p:ph type="dt" idx="1"/>
          </p:nvPr>
        </p:nvSpPr>
        <p:spPr>
          <a:xfrm>
            <a:off x="3889110" y="0"/>
            <a:ext cx="2975240" cy="499904"/>
          </a:xfrm>
          <a:prstGeom prst="rect">
            <a:avLst/>
          </a:prstGeom>
        </p:spPr>
        <p:txBody>
          <a:bodyPr vert="horz" lIns="93177" tIns="46589" rIns="93177" bIns="46589" rtlCol="0"/>
          <a:lstStyle>
            <a:lvl1pPr algn="r">
              <a:defRPr sz="1000">
                <a:latin typeface="Arial" pitchFamily="34" charset="0"/>
                <a:cs typeface="Arial" pitchFamily="34" charset="0"/>
              </a:defRPr>
            </a:lvl1pPr>
          </a:lstStyle>
          <a:p>
            <a:fld id="{7AF0A2F9-EF49-41B3-9E69-7CDBDC14786A}" type="datetimeFigureOut">
              <a:rPr lang="nl-BE" smtClean="0"/>
              <a:pPr/>
              <a:t>19/07/2018</a:t>
            </a:fld>
            <a:endParaRPr lang="nl-BE"/>
          </a:p>
        </p:txBody>
      </p:sp>
      <p:sp>
        <p:nvSpPr>
          <p:cNvPr id="4" name="Tijdelijke aanduiding voor dia-afbeelding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3177" tIns="46589" rIns="93177" bIns="46589" rtlCol="0" anchor="ctr"/>
          <a:lstStyle/>
          <a:p>
            <a:endParaRPr lang="nl-BE"/>
          </a:p>
        </p:txBody>
      </p:sp>
      <p:sp>
        <p:nvSpPr>
          <p:cNvPr id="5" name="Tijdelijke aanduiding voor notities 4"/>
          <p:cNvSpPr>
            <a:spLocks noGrp="1"/>
          </p:cNvSpPr>
          <p:nvPr>
            <p:ph type="body" sz="quarter" idx="3"/>
          </p:nvPr>
        </p:nvSpPr>
        <p:spPr>
          <a:xfrm>
            <a:off x="540625" y="4723500"/>
            <a:ext cx="5766667" cy="4526688"/>
          </a:xfrm>
          <a:prstGeom prst="rect">
            <a:avLst/>
          </a:prstGeom>
        </p:spPr>
        <p:txBody>
          <a:bodyPr vert="horz" lIns="93177" tIns="46589" rIns="93177" bIns="46589" rtlCol="0"/>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voettekst 5"/>
          <p:cNvSpPr>
            <a:spLocks noGrp="1"/>
          </p:cNvSpPr>
          <p:nvPr>
            <p:ph type="ftr" sz="quarter" idx="4"/>
          </p:nvPr>
        </p:nvSpPr>
        <p:spPr>
          <a:xfrm>
            <a:off x="0" y="9496436"/>
            <a:ext cx="2975240" cy="499904"/>
          </a:xfrm>
          <a:prstGeom prst="rect">
            <a:avLst/>
          </a:prstGeom>
        </p:spPr>
        <p:txBody>
          <a:bodyPr vert="horz" lIns="93177" tIns="46589" rIns="93177" bIns="46589" rtlCol="0" anchor="b"/>
          <a:lstStyle>
            <a:lvl1pPr algn="l">
              <a:defRPr sz="1000">
                <a:latin typeface="Arial" pitchFamily="34" charset="0"/>
                <a:cs typeface="Arial" pitchFamily="34" charset="0"/>
              </a:defRPr>
            </a:lvl1pPr>
          </a:lstStyle>
          <a:p>
            <a:endParaRPr lang="nl-BE"/>
          </a:p>
        </p:txBody>
      </p:sp>
      <p:sp>
        <p:nvSpPr>
          <p:cNvPr id="7" name="Tijdelijke aanduiding voor dianummer 6"/>
          <p:cNvSpPr>
            <a:spLocks noGrp="1"/>
          </p:cNvSpPr>
          <p:nvPr>
            <p:ph type="sldNum" sz="quarter" idx="5"/>
          </p:nvPr>
        </p:nvSpPr>
        <p:spPr>
          <a:xfrm>
            <a:off x="3889110" y="9496436"/>
            <a:ext cx="2975240" cy="499904"/>
          </a:xfrm>
          <a:prstGeom prst="rect">
            <a:avLst/>
          </a:prstGeom>
        </p:spPr>
        <p:txBody>
          <a:bodyPr vert="horz" lIns="93177" tIns="46589" rIns="93177" bIns="46589" rtlCol="0" anchor="b"/>
          <a:lstStyle>
            <a:lvl1pPr algn="r">
              <a:defRPr sz="1000">
                <a:latin typeface="Arial" pitchFamily="34" charset="0"/>
                <a:cs typeface="Arial" pitchFamily="34" charset="0"/>
              </a:defRPr>
            </a:lvl1pPr>
          </a:lstStyle>
          <a:p>
            <a:fld id="{17C257C2-8D60-4760-88CB-024AF3EEC641}" type="slidenum">
              <a:rPr lang="nl-BE" smtClean="0"/>
              <a:pPr/>
              <a:t>‹#›</a:t>
            </a:fld>
            <a:endParaRPr lang="nl-BE"/>
          </a:p>
        </p:txBody>
      </p:sp>
    </p:spTree>
    <p:extLst>
      <p:ext uri="{BB962C8B-B14F-4D97-AF65-F5344CB8AC3E}">
        <p14:creationId xmlns:p14="http://schemas.microsoft.com/office/powerpoint/2010/main" val="329475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BE" sz="1000" b="0" i="0" u="none" strike="noStrike" kern="1200" baseline="0" smtClean="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17C257C2-8D60-4760-88CB-024AF3EEC641}" type="slidenum">
              <a:rPr lang="nl-BE" smtClean="0"/>
              <a:pPr/>
              <a:t>1</a:t>
            </a:fld>
            <a:endParaRPr lang="nl-BE"/>
          </a:p>
        </p:txBody>
      </p:sp>
    </p:spTree>
    <p:extLst>
      <p:ext uri="{BB962C8B-B14F-4D97-AF65-F5344CB8AC3E}">
        <p14:creationId xmlns:p14="http://schemas.microsoft.com/office/powerpoint/2010/main" val="367358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a:p>
        </p:txBody>
      </p:sp>
      <p:sp>
        <p:nvSpPr>
          <p:cNvPr id="4" name="Slide Number Placeholder 3"/>
          <p:cNvSpPr>
            <a:spLocks noGrp="1"/>
          </p:cNvSpPr>
          <p:nvPr>
            <p:ph type="sldNum" sz="quarter" idx="10"/>
          </p:nvPr>
        </p:nvSpPr>
        <p:spPr/>
        <p:txBody>
          <a:bodyPr/>
          <a:lstStyle/>
          <a:p>
            <a:fld id="{17C257C2-8D60-4760-88CB-024AF3EEC641}" type="slidenum">
              <a:rPr lang="nl-BE" smtClean="0"/>
              <a:pPr/>
              <a:t>17</a:t>
            </a:fld>
            <a:endParaRPr lang="nl-BE"/>
          </a:p>
        </p:txBody>
      </p:sp>
    </p:spTree>
    <p:extLst>
      <p:ext uri="{BB962C8B-B14F-4D97-AF65-F5344CB8AC3E}">
        <p14:creationId xmlns:p14="http://schemas.microsoft.com/office/powerpoint/2010/main" val="1593230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C257C2-8D60-4760-88CB-024AF3EEC641}" type="slidenum">
              <a:rPr lang="nl-BE" smtClean="0"/>
              <a:pPr/>
              <a:t>20</a:t>
            </a:fld>
            <a:endParaRPr lang="nl-BE"/>
          </a:p>
        </p:txBody>
      </p:sp>
    </p:spTree>
    <p:extLst>
      <p:ext uri="{BB962C8B-B14F-4D97-AF65-F5344CB8AC3E}">
        <p14:creationId xmlns:p14="http://schemas.microsoft.com/office/powerpoint/2010/main" val="98659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5</a:t>
            </a:fld>
            <a:endParaRPr lang="nl-BE"/>
          </a:p>
        </p:txBody>
      </p:sp>
    </p:spTree>
    <p:extLst>
      <p:ext uri="{BB962C8B-B14F-4D97-AF65-F5344CB8AC3E}">
        <p14:creationId xmlns:p14="http://schemas.microsoft.com/office/powerpoint/2010/main" val="418449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sldNum" sz="quarter" idx="5"/>
          </p:nvPr>
        </p:nvSpPr>
        <p:spPr>
          <a:ln/>
        </p:spPr>
        <p:txBody>
          <a:bodyPr/>
          <a:lstStyle/>
          <a:p>
            <a:fld id="{BEE89A95-F9CF-48E6-8D8F-42F5ED273EA4}" type="slidenum">
              <a:rPr lang="en-US"/>
              <a:pPr/>
              <a:t>6</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bwMode="auto">
          <a:xfrm>
            <a:off x="701041" y="4415754"/>
            <a:ext cx="5608320" cy="418403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2789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7</a:t>
            </a:fld>
            <a:endParaRPr lang="nl-BE"/>
          </a:p>
        </p:txBody>
      </p:sp>
    </p:spTree>
    <p:extLst>
      <p:ext uri="{BB962C8B-B14F-4D97-AF65-F5344CB8AC3E}">
        <p14:creationId xmlns:p14="http://schemas.microsoft.com/office/powerpoint/2010/main" val="478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8</a:t>
            </a:fld>
            <a:endParaRPr lang="nl-BE"/>
          </a:p>
        </p:txBody>
      </p:sp>
    </p:spTree>
    <p:extLst>
      <p:ext uri="{BB962C8B-B14F-4D97-AF65-F5344CB8AC3E}">
        <p14:creationId xmlns:p14="http://schemas.microsoft.com/office/powerpoint/2010/main" val="162753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13</a:t>
            </a:fld>
            <a:endParaRPr lang="nl-BE"/>
          </a:p>
        </p:txBody>
      </p:sp>
    </p:spTree>
    <p:extLst>
      <p:ext uri="{BB962C8B-B14F-4D97-AF65-F5344CB8AC3E}">
        <p14:creationId xmlns:p14="http://schemas.microsoft.com/office/powerpoint/2010/main" val="184128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000" smtClean="0"/>
          </a:p>
        </p:txBody>
      </p:sp>
      <p:sp>
        <p:nvSpPr>
          <p:cNvPr id="4" name="Slide Number Placeholder 3"/>
          <p:cNvSpPr>
            <a:spLocks noGrp="1"/>
          </p:cNvSpPr>
          <p:nvPr>
            <p:ph type="sldNum" sz="quarter" idx="10"/>
          </p:nvPr>
        </p:nvSpPr>
        <p:spPr/>
        <p:txBody>
          <a:bodyPr/>
          <a:lstStyle/>
          <a:p>
            <a:fld id="{17C257C2-8D60-4760-88CB-024AF3EEC641}" type="slidenum">
              <a:rPr lang="nl-BE" smtClean="0"/>
              <a:pPr/>
              <a:t>14</a:t>
            </a:fld>
            <a:endParaRPr lang="nl-BE"/>
          </a:p>
        </p:txBody>
      </p:sp>
    </p:spTree>
    <p:extLst>
      <p:ext uri="{BB962C8B-B14F-4D97-AF65-F5344CB8AC3E}">
        <p14:creationId xmlns:p14="http://schemas.microsoft.com/office/powerpoint/2010/main" val="375793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15</a:t>
            </a:fld>
            <a:endParaRPr lang="nl-BE"/>
          </a:p>
        </p:txBody>
      </p:sp>
    </p:spTree>
    <p:extLst>
      <p:ext uri="{BB962C8B-B14F-4D97-AF65-F5344CB8AC3E}">
        <p14:creationId xmlns:p14="http://schemas.microsoft.com/office/powerpoint/2010/main" val="181011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16</a:t>
            </a:fld>
            <a:endParaRPr lang="nl-BE"/>
          </a:p>
        </p:txBody>
      </p:sp>
    </p:spTree>
    <p:extLst>
      <p:ext uri="{BB962C8B-B14F-4D97-AF65-F5344CB8AC3E}">
        <p14:creationId xmlns:p14="http://schemas.microsoft.com/office/powerpoint/2010/main" val="2117443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smtClean="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000" y="1800000"/>
            <a:ext cx="1840048" cy="4294442"/>
          </a:xfrm>
          <a:prstGeom prst="rect">
            <a:avLst/>
          </a:prstGeom>
        </p:spPr>
      </p:pic>
      <p:pic>
        <p:nvPicPr>
          <p:cNvPr id="11" name="Afbeelding 10"/>
          <p:cNvPicPr>
            <a:picLocks noChangeAspect="1"/>
          </p:cNvPicPr>
          <p:nvPr userDrawn="1"/>
        </p:nvPicPr>
        <p:blipFill>
          <a:blip r:embed="rId3" cstate="print"/>
          <a:stretch>
            <a:fillRect/>
          </a:stretch>
        </p:blipFill>
        <p:spPr>
          <a:xfrm>
            <a:off x="8283600" y="5706000"/>
            <a:ext cx="4284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34139249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smtClean="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000" y="1800000"/>
            <a:ext cx="1840048" cy="4294442"/>
          </a:xfrm>
          <a:prstGeom prst="rect">
            <a:avLst/>
          </a:prstGeom>
        </p:spPr>
      </p:pic>
      <p:pic>
        <p:nvPicPr>
          <p:cNvPr id="11" name="Afbeelding 10"/>
          <p:cNvPicPr>
            <a:picLocks noChangeAspect="1"/>
          </p:cNvPicPr>
          <p:nvPr userDrawn="1"/>
        </p:nvPicPr>
        <p:blipFill>
          <a:blip r:embed="rId3" cstate="print"/>
          <a:stretch>
            <a:fillRect/>
          </a:stretch>
        </p:blipFill>
        <p:spPr>
          <a:xfrm>
            <a:off x="8283600" y="5706000"/>
            <a:ext cx="4284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60000"/>
            <a:ext cx="2014732" cy="719329"/>
          </a:xfrm>
          <a:prstGeom prst="rect">
            <a:avLst/>
          </a:prstGeom>
        </p:spPr>
      </p:pic>
    </p:spTree>
    <p:extLst>
      <p:ext uri="{BB962C8B-B14F-4D97-AF65-F5344CB8AC3E}">
        <p14:creationId xmlns:p14="http://schemas.microsoft.com/office/powerpoint/2010/main" val="5400467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19/07/2018</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8536699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9144000" cy="640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780000" y="2304000"/>
            <a:ext cx="5094000" cy="1800200"/>
          </a:xfrm>
        </p:spPr>
        <p:txBody>
          <a:bodyPr>
            <a:noAutofit/>
          </a:bodyPr>
          <a:lstStyle>
            <a:lvl1pPr>
              <a:defRPr sz="4000">
                <a:solidFill>
                  <a:schemeClr val="bg1"/>
                </a:solidFill>
              </a:defRPr>
            </a:lvl1pPr>
          </a:lstStyle>
          <a:p>
            <a:r>
              <a:rPr lang="nl-NL" dirty="0" smtClean="0"/>
              <a:t>Klik en typ de titel van de sectie</a:t>
            </a:r>
            <a:endParaRPr lang="nl-BE" dirty="0"/>
          </a:p>
        </p:txBody>
      </p:sp>
      <p:sp>
        <p:nvSpPr>
          <p:cNvPr id="10" name="Ondertitel 2"/>
          <p:cNvSpPr>
            <a:spLocks noGrp="1"/>
          </p:cNvSpPr>
          <p:nvPr>
            <p:ph type="subTitle" idx="1" hasCustomPrompt="1"/>
          </p:nvPr>
        </p:nvSpPr>
        <p:spPr>
          <a:xfrm>
            <a:off x="3780000" y="4419108"/>
            <a:ext cx="5094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04000"/>
            <a:ext cx="3300991" cy="3209551"/>
          </a:xfrm>
          <a:prstGeom prst="rect">
            <a:avLst/>
          </a:prstGeom>
        </p:spPr>
      </p:pic>
    </p:spTree>
    <p:extLst>
      <p:ext uri="{BB962C8B-B14F-4D97-AF65-F5344CB8AC3E}">
        <p14:creationId xmlns:p14="http://schemas.microsoft.com/office/powerpoint/2010/main" val="4835907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inhoud 2"/>
          <p:cNvSpPr>
            <a:spLocks noGrp="1"/>
          </p:cNvSpPr>
          <p:nvPr>
            <p:ph sz="half" idx="1" hasCustomPrompt="1"/>
          </p:nvPr>
        </p:nvSpPr>
        <p:spPr>
          <a:xfrm>
            <a:off x="540000" y="1350000"/>
            <a:ext cx="40386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hasCustomPrompt="1"/>
          </p:nvPr>
        </p:nvSpPr>
        <p:spPr>
          <a:xfrm>
            <a:off x="4835400" y="1350000"/>
            <a:ext cx="40386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6259545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tekst 2"/>
          <p:cNvSpPr>
            <a:spLocks noGrp="1"/>
          </p:cNvSpPr>
          <p:nvPr>
            <p:ph type="body" idx="1" hasCustomPrompt="1"/>
          </p:nvPr>
        </p:nvSpPr>
        <p:spPr>
          <a:xfrm>
            <a:off x="540000" y="1350000"/>
            <a:ext cx="4040188"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4" name="Tijdelijke aanduiding voor inhoud 3"/>
          <p:cNvSpPr>
            <a:spLocks noGrp="1"/>
          </p:cNvSpPr>
          <p:nvPr>
            <p:ph sz="half" idx="2" hasCustomPrompt="1"/>
          </p:nvPr>
        </p:nvSpPr>
        <p:spPr>
          <a:xfrm>
            <a:off x="540000" y="1991922"/>
            <a:ext cx="4040188"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hasCustomPrompt="1"/>
          </p:nvPr>
        </p:nvSpPr>
        <p:spPr>
          <a:xfrm>
            <a:off x="4824000" y="1350000"/>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6" name="Tijdelijke aanduiding voor inhoud 5"/>
          <p:cNvSpPr>
            <a:spLocks noGrp="1"/>
          </p:cNvSpPr>
          <p:nvPr>
            <p:ph sz="quarter" idx="4" hasCustomPrompt="1"/>
          </p:nvPr>
        </p:nvSpPr>
        <p:spPr>
          <a:xfrm>
            <a:off x="4824000" y="1991922"/>
            <a:ext cx="40392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datum 6"/>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spTree>
    <p:extLst>
      <p:ext uri="{BB962C8B-B14F-4D97-AF65-F5344CB8AC3E}">
        <p14:creationId xmlns:p14="http://schemas.microsoft.com/office/powerpoint/2010/main" val="6326396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601345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819745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540000"/>
            <a:ext cx="3008313" cy="895100"/>
          </a:xfrm>
        </p:spPr>
        <p:txBody>
          <a:bodyPr anchor="t" anchorCtr="0"/>
          <a:lstStyle>
            <a:lvl1pPr algn="l">
              <a:defRPr sz="2000" b="1"/>
            </a:lvl1pPr>
          </a:lstStyle>
          <a:p>
            <a:r>
              <a:rPr lang="nl-NL" dirty="0" smtClean="0"/>
              <a:t>Klik en typ de titel</a:t>
            </a:r>
            <a:endParaRPr lang="nl-BE" dirty="0"/>
          </a:p>
        </p:txBody>
      </p:sp>
      <p:sp>
        <p:nvSpPr>
          <p:cNvPr id="3" name="Tijdelijke aanduiding voor inhoud 2"/>
          <p:cNvSpPr>
            <a:spLocks noGrp="1"/>
          </p:cNvSpPr>
          <p:nvPr>
            <p:ph idx="1" hasCustomPrompt="1"/>
          </p:nvPr>
        </p:nvSpPr>
        <p:spPr>
          <a:xfrm>
            <a:off x="3761909" y="540000"/>
            <a:ext cx="5105139"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hasCustomPrompt="1"/>
          </p:nvPr>
        </p:nvSpPr>
        <p:spPr>
          <a:xfrm>
            <a:off x="539552" y="1435101"/>
            <a:ext cx="3008313"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7253469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4788000"/>
            <a:ext cx="8334000" cy="540000"/>
          </a:xfrm>
        </p:spPr>
        <p:txBody>
          <a:bodyPr anchor="t" anchorCtr="0">
            <a:noAutofit/>
          </a:bodyPr>
          <a:lstStyle>
            <a:lvl1pPr algn="l">
              <a:defRPr sz="2000" b="1"/>
            </a:lvl1pPr>
          </a:lstStyle>
          <a:p>
            <a:r>
              <a:rPr lang="nl-NL" dirty="0" smtClean="0"/>
              <a:t>Klik en typ de tekst</a:t>
            </a:r>
            <a:endParaRPr lang="nl-BE" dirty="0"/>
          </a:p>
        </p:txBody>
      </p:sp>
      <p:sp>
        <p:nvSpPr>
          <p:cNvPr id="3" name="Tijdelijke aanduiding voor afbeelding 2"/>
          <p:cNvSpPr>
            <a:spLocks noGrp="1"/>
          </p:cNvSpPr>
          <p:nvPr>
            <p:ph type="pic" idx="1"/>
          </p:nvPr>
        </p:nvSpPr>
        <p:spPr>
          <a:xfrm>
            <a:off x="540000" y="540000"/>
            <a:ext cx="833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hasCustomPrompt="1"/>
          </p:nvPr>
        </p:nvSpPr>
        <p:spPr>
          <a:xfrm>
            <a:off x="540000" y="5445224"/>
            <a:ext cx="8334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1566000" y="6048000"/>
            <a:ext cx="1980000" cy="288000"/>
          </a:xfrm>
        </p:spPr>
        <p:txBody>
          <a:bodyPr/>
          <a:lstStyle/>
          <a:p>
            <a:endParaRPr lang="nl-BE" dirty="0"/>
          </a:p>
        </p:txBody>
      </p:sp>
      <p:sp>
        <p:nvSpPr>
          <p:cNvPr id="9" name="Tijdelijke aanduiding voor datum 4"/>
          <p:cNvSpPr>
            <a:spLocks noGrp="1"/>
          </p:cNvSpPr>
          <p:nvPr>
            <p:ph type="dt" sz="half" idx="10"/>
          </p:nvPr>
        </p:nvSpPr>
        <p:spPr>
          <a:xfrm>
            <a:off x="540000" y="6048000"/>
            <a:ext cx="936000" cy="288000"/>
          </a:xfrm>
        </p:spPr>
        <p:txBody>
          <a:bodyPr/>
          <a:lstStyle/>
          <a:p>
            <a:fld id="{C4DDCD72-59EE-436D-B435-201699A5BB49}" type="datetimeFigureOut">
              <a:rPr lang="nl-BE" smtClean="0"/>
              <a:pPr/>
              <a:t>19/07/2018</a:t>
            </a:fld>
            <a:endParaRPr lang="nl-BE" dirty="0"/>
          </a:p>
        </p:txBody>
      </p:sp>
    </p:spTree>
    <p:extLst>
      <p:ext uri="{BB962C8B-B14F-4D97-AF65-F5344CB8AC3E}">
        <p14:creationId xmlns:p14="http://schemas.microsoft.com/office/powerpoint/2010/main" val="2273489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19/07/2018</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4169003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9144000" cy="640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9" name="Titel 1"/>
          <p:cNvSpPr>
            <a:spLocks noGrp="1"/>
          </p:cNvSpPr>
          <p:nvPr>
            <p:ph type="ctrTitle" hasCustomPrompt="1"/>
          </p:nvPr>
        </p:nvSpPr>
        <p:spPr>
          <a:xfrm>
            <a:off x="3780000" y="2304000"/>
            <a:ext cx="5094000" cy="1800200"/>
          </a:xfrm>
        </p:spPr>
        <p:txBody>
          <a:bodyPr>
            <a:noAutofit/>
          </a:bodyPr>
          <a:lstStyle>
            <a:lvl1pPr>
              <a:defRPr sz="4000">
                <a:solidFill>
                  <a:schemeClr val="bg1"/>
                </a:solidFill>
              </a:defRPr>
            </a:lvl1pPr>
          </a:lstStyle>
          <a:p>
            <a:r>
              <a:rPr lang="nl-NL" dirty="0" smtClean="0"/>
              <a:t>Klik en typ de titel van de sectie</a:t>
            </a:r>
            <a:endParaRPr lang="nl-BE" dirty="0"/>
          </a:p>
        </p:txBody>
      </p:sp>
      <p:sp>
        <p:nvSpPr>
          <p:cNvPr id="10" name="Ondertitel 2"/>
          <p:cNvSpPr>
            <a:spLocks noGrp="1"/>
          </p:cNvSpPr>
          <p:nvPr>
            <p:ph type="subTitle" idx="1" hasCustomPrompt="1"/>
          </p:nvPr>
        </p:nvSpPr>
        <p:spPr>
          <a:xfrm>
            <a:off x="3780000" y="4419108"/>
            <a:ext cx="5094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04000"/>
            <a:ext cx="3300991" cy="3209551"/>
          </a:xfrm>
          <a:prstGeom prst="rect">
            <a:avLst/>
          </a:prstGeom>
        </p:spPr>
      </p:pic>
    </p:spTree>
    <p:extLst>
      <p:ext uri="{BB962C8B-B14F-4D97-AF65-F5344CB8AC3E}">
        <p14:creationId xmlns:p14="http://schemas.microsoft.com/office/powerpoint/2010/main" val="3965196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inhoud 2"/>
          <p:cNvSpPr>
            <a:spLocks noGrp="1"/>
          </p:cNvSpPr>
          <p:nvPr>
            <p:ph sz="half" idx="1" hasCustomPrompt="1"/>
          </p:nvPr>
        </p:nvSpPr>
        <p:spPr>
          <a:xfrm>
            <a:off x="540000" y="1350000"/>
            <a:ext cx="40386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hasCustomPrompt="1"/>
          </p:nvPr>
        </p:nvSpPr>
        <p:spPr>
          <a:xfrm>
            <a:off x="4835400" y="1350000"/>
            <a:ext cx="40386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980301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tekst 2"/>
          <p:cNvSpPr>
            <a:spLocks noGrp="1"/>
          </p:cNvSpPr>
          <p:nvPr>
            <p:ph type="body" idx="1" hasCustomPrompt="1"/>
          </p:nvPr>
        </p:nvSpPr>
        <p:spPr>
          <a:xfrm>
            <a:off x="540000" y="1350000"/>
            <a:ext cx="4040188"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4" name="Tijdelijke aanduiding voor inhoud 3"/>
          <p:cNvSpPr>
            <a:spLocks noGrp="1"/>
          </p:cNvSpPr>
          <p:nvPr>
            <p:ph sz="half" idx="2" hasCustomPrompt="1"/>
          </p:nvPr>
        </p:nvSpPr>
        <p:spPr>
          <a:xfrm>
            <a:off x="540000" y="1991922"/>
            <a:ext cx="4040188"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hasCustomPrompt="1"/>
          </p:nvPr>
        </p:nvSpPr>
        <p:spPr>
          <a:xfrm>
            <a:off x="4824000" y="1350000"/>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6" name="Tijdelijke aanduiding voor inhoud 5"/>
          <p:cNvSpPr>
            <a:spLocks noGrp="1"/>
          </p:cNvSpPr>
          <p:nvPr>
            <p:ph sz="quarter" idx="4" hasCustomPrompt="1"/>
          </p:nvPr>
        </p:nvSpPr>
        <p:spPr>
          <a:xfrm>
            <a:off x="4824000" y="1991922"/>
            <a:ext cx="40392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datum 6"/>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spTree>
    <p:extLst>
      <p:ext uri="{BB962C8B-B14F-4D97-AF65-F5344CB8AC3E}">
        <p14:creationId xmlns:p14="http://schemas.microsoft.com/office/powerpoint/2010/main" val="4378209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618224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16890592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540000"/>
            <a:ext cx="3008313" cy="895100"/>
          </a:xfrm>
        </p:spPr>
        <p:txBody>
          <a:bodyPr anchor="t" anchorCtr="0"/>
          <a:lstStyle>
            <a:lvl1pPr algn="l">
              <a:defRPr sz="2000" b="1"/>
            </a:lvl1pPr>
          </a:lstStyle>
          <a:p>
            <a:r>
              <a:rPr lang="nl-NL" dirty="0" smtClean="0"/>
              <a:t>Klik en typ de titel</a:t>
            </a:r>
            <a:endParaRPr lang="nl-BE" dirty="0"/>
          </a:p>
        </p:txBody>
      </p:sp>
      <p:sp>
        <p:nvSpPr>
          <p:cNvPr id="3" name="Tijdelijke aanduiding voor inhoud 2"/>
          <p:cNvSpPr>
            <a:spLocks noGrp="1"/>
          </p:cNvSpPr>
          <p:nvPr>
            <p:ph idx="1" hasCustomPrompt="1"/>
          </p:nvPr>
        </p:nvSpPr>
        <p:spPr>
          <a:xfrm>
            <a:off x="3761909" y="540000"/>
            <a:ext cx="5105139"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hasCustomPrompt="1"/>
          </p:nvPr>
        </p:nvSpPr>
        <p:spPr>
          <a:xfrm>
            <a:off x="539552" y="1435101"/>
            <a:ext cx="3008313"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19/07/2018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206352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4788000"/>
            <a:ext cx="8334000" cy="540000"/>
          </a:xfrm>
        </p:spPr>
        <p:txBody>
          <a:bodyPr anchor="t" anchorCtr="0">
            <a:noAutofit/>
          </a:bodyPr>
          <a:lstStyle>
            <a:lvl1pPr algn="l">
              <a:defRPr sz="2000" b="1"/>
            </a:lvl1pPr>
          </a:lstStyle>
          <a:p>
            <a:r>
              <a:rPr lang="nl-NL" dirty="0" smtClean="0"/>
              <a:t>Klik en typ de tekst</a:t>
            </a:r>
            <a:endParaRPr lang="nl-BE" dirty="0"/>
          </a:p>
        </p:txBody>
      </p:sp>
      <p:sp>
        <p:nvSpPr>
          <p:cNvPr id="3" name="Tijdelijke aanduiding voor afbeelding 2"/>
          <p:cNvSpPr>
            <a:spLocks noGrp="1"/>
          </p:cNvSpPr>
          <p:nvPr>
            <p:ph type="pic" idx="1"/>
          </p:nvPr>
        </p:nvSpPr>
        <p:spPr>
          <a:xfrm>
            <a:off x="540000" y="540000"/>
            <a:ext cx="833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dirty="0"/>
          </a:p>
        </p:txBody>
      </p:sp>
      <p:sp>
        <p:nvSpPr>
          <p:cNvPr id="4" name="Tijdelijke aanduiding voor tekst 3"/>
          <p:cNvSpPr>
            <a:spLocks noGrp="1"/>
          </p:cNvSpPr>
          <p:nvPr>
            <p:ph type="body" sz="half" idx="2" hasCustomPrompt="1"/>
          </p:nvPr>
        </p:nvSpPr>
        <p:spPr>
          <a:xfrm>
            <a:off x="540000" y="5445224"/>
            <a:ext cx="8334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5" name="Tijdelijke aanduiding voor datum 4"/>
          <p:cNvSpPr>
            <a:spLocks noGrp="1"/>
          </p:cNvSpPr>
          <p:nvPr>
            <p:ph type="dt" sz="half" idx="10"/>
          </p:nvPr>
        </p:nvSpPr>
        <p:spPr>
          <a:xfrm>
            <a:off x="540000" y="6048000"/>
            <a:ext cx="936000" cy="288000"/>
          </a:xfrm>
        </p:spPr>
        <p:txBody>
          <a:bodyPr/>
          <a:lstStyle/>
          <a:p>
            <a:fld id="{C4DDCD72-59EE-436D-B435-201699A5BB49}" type="datetimeFigureOut">
              <a:rPr lang="nl-BE" smtClean="0"/>
              <a:pPr/>
              <a:t>19/07/2018</a:t>
            </a:fld>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1566000" y="6048000"/>
            <a:ext cx="1980000" cy="288000"/>
          </a:xfrm>
        </p:spPr>
        <p:txBody>
          <a:bodyPr/>
          <a:lstStyle/>
          <a:p>
            <a:endParaRPr lang="nl-BE" dirty="0"/>
          </a:p>
        </p:txBody>
      </p:sp>
    </p:spTree>
    <p:extLst>
      <p:ext uri="{BB962C8B-B14F-4D97-AF65-F5344CB8AC3E}">
        <p14:creationId xmlns:p14="http://schemas.microsoft.com/office/powerpoint/2010/main" val="40242632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6.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40000" y="180000"/>
            <a:ext cx="8334000" cy="900000"/>
          </a:xfrm>
          <a:prstGeom prst="rect">
            <a:avLst/>
          </a:prstGeom>
        </p:spPr>
        <p:txBody>
          <a:bodyPr vert="horz" lIns="0" tIns="0" rIns="0" bIns="0" rtlCol="0" anchor="b" anchorCtr="0">
            <a:normAutofit/>
          </a:bodyPr>
          <a:lstStyle/>
          <a:p>
            <a:r>
              <a:rPr lang="nl-NL" dirty="0" smtClean="0"/>
              <a:t>Klik en typ de titel</a:t>
            </a:r>
            <a:endParaRPr lang="nl-BE" dirty="0"/>
          </a:p>
        </p:txBody>
      </p:sp>
      <p:sp>
        <p:nvSpPr>
          <p:cNvPr id="3" name="Tijdelijke aanduiding voor tekst 2"/>
          <p:cNvSpPr>
            <a:spLocks noGrp="1"/>
          </p:cNvSpPr>
          <p:nvPr>
            <p:ph type="body" idx="1"/>
          </p:nvPr>
        </p:nvSpPr>
        <p:spPr>
          <a:xfrm>
            <a:off x="540000" y="1349999"/>
            <a:ext cx="8334000" cy="4428000"/>
          </a:xfrm>
          <a:prstGeom prst="rect">
            <a:avLst/>
          </a:prstGeom>
        </p:spPr>
        <p:txBody>
          <a:bodyPr vert="horz" lIns="0" tIns="0" rIns="0" bIns="0" rtlCol="0">
            <a:noAutofit/>
          </a:body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539552" y="6048000"/>
            <a:ext cx="936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fld id="{C4DDCD72-59EE-436D-B435-201699A5BB49}" type="datetimeFigureOut">
              <a:rPr lang="nl-BE" smtClean="0"/>
              <a:pPr/>
              <a:t>19/07/2018</a:t>
            </a:fld>
            <a:endParaRPr lang="nl-BE" dirty="0"/>
          </a:p>
        </p:txBody>
      </p:sp>
      <p:sp>
        <p:nvSpPr>
          <p:cNvPr id="5" name="Tijdelijke aanduiding voor voettekst 4"/>
          <p:cNvSpPr>
            <a:spLocks noGrp="1"/>
          </p:cNvSpPr>
          <p:nvPr>
            <p:ph type="ftr" sz="quarter" idx="3"/>
          </p:nvPr>
        </p:nvSpPr>
        <p:spPr>
          <a:xfrm>
            <a:off x="1566000" y="6048000"/>
            <a:ext cx="198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3636000" y="6048000"/>
            <a:ext cx="936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fld id="{F35D8031-C8E5-48F8-A3B6-81643B27A3AF}" type="slidenum">
              <a:rPr lang="nl-BE" smtClean="0"/>
              <a:pPr/>
              <a:t>‹#›</a:t>
            </a:fld>
            <a:endParaRPr lang="nl-BE" dirty="0"/>
          </a:p>
        </p:txBody>
      </p:sp>
      <p:sp>
        <p:nvSpPr>
          <p:cNvPr id="7" name="Rechthoek 6"/>
          <p:cNvSpPr/>
          <p:nvPr/>
        </p:nvSpPr>
        <p:spPr>
          <a:xfrm>
            <a:off x="0" y="6408000"/>
            <a:ext cx="9144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spTree>
    <p:extLst>
      <p:ext uri="{BB962C8B-B14F-4D97-AF65-F5344CB8AC3E}">
        <p14:creationId xmlns:p14="http://schemas.microsoft.com/office/powerpoint/2010/main" val="606215082"/>
      </p:ext>
    </p:extLst>
  </p:cSld>
  <p:clrMap bg1="lt1" tx1="dk1" bg2="lt2" tx2="dk2" accent1="accent1" accent2="accent2" accent3="accent3" accent4="accent4" accent5="accent5" accent6="accent6" hlink="hlink" folHlink="folHlink"/>
  <p:sldLayoutIdLst>
    <p:sldLayoutId id="2147483688" r:id="rId1"/>
    <p:sldLayoutId id="2147483709" r:id="rId2"/>
    <p:sldLayoutId id="2147483698" r:id="rId3"/>
    <p:sldLayoutId id="2147483692" r:id="rId4"/>
    <p:sldLayoutId id="2147483693" r:id="rId5"/>
    <p:sldLayoutId id="2147483694" r:id="rId6"/>
    <p:sldLayoutId id="2147483695" r:id="rId7"/>
    <p:sldLayoutId id="2147483696" r:id="rId8"/>
    <p:sldLayoutId id="2147483697" r:id="rId9"/>
  </p:sldLayoutIdLst>
  <p:timing>
    <p:tnLst>
      <p:par>
        <p:cTn id="1" dur="indefinite" restart="never" nodeType="tmRoot"/>
      </p:par>
    </p:tnLst>
  </p:timing>
  <p:txStyles>
    <p:titleStyle>
      <a:lvl1pPr algn="l" defTabSz="914400" rtl="0" eaLnBrk="1" latinLnBrk="0" hangingPunct="1">
        <a:spcBef>
          <a:spcPct val="0"/>
        </a:spcBef>
        <a:buNone/>
        <a:defRPr sz="3600" kern="1200">
          <a:solidFill>
            <a:srgbClr val="86BCE5"/>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744000"/>
            <a:ext cx="3240000" cy="2668236"/>
          </a:xfrm>
          <a:prstGeom prst="rect">
            <a:avLst/>
          </a:prstGeom>
        </p:spPr>
      </p:pic>
      <p:sp>
        <p:nvSpPr>
          <p:cNvPr id="2" name="Tijdelijke aanduiding voor titel 1"/>
          <p:cNvSpPr>
            <a:spLocks noGrp="1"/>
          </p:cNvSpPr>
          <p:nvPr>
            <p:ph type="title"/>
          </p:nvPr>
        </p:nvSpPr>
        <p:spPr>
          <a:xfrm>
            <a:off x="540000" y="180000"/>
            <a:ext cx="8334000" cy="900000"/>
          </a:xfrm>
          <a:prstGeom prst="rect">
            <a:avLst/>
          </a:prstGeom>
        </p:spPr>
        <p:txBody>
          <a:bodyPr vert="horz" lIns="0" tIns="0" rIns="0" bIns="0" rtlCol="0" anchor="b" anchorCtr="0">
            <a:normAutofit/>
          </a:bodyPr>
          <a:lstStyle/>
          <a:p>
            <a:r>
              <a:rPr lang="nl-NL" dirty="0" smtClean="0"/>
              <a:t>Klik en typ de titel</a:t>
            </a:r>
            <a:endParaRPr lang="nl-BE" dirty="0"/>
          </a:p>
        </p:txBody>
      </p:sp>
      <p:sp>
        <p:nvSpPr>
          <p:cNvPr id="3" name="Tijdelijke aanduiding voor tekst 2"/>
          <p:cNvSpPr>
            <a:spLocks noGrp="1"/>
          </p:cNvSpPr>
          <p:nvPr>
            <p:ph type="body" idx="1"/>
          </p:nvPr>
        </p:nvSpPr>
        <p:spPr>
          <a:xfrm>
            <a:off x="540000" y="1349999"/>
            <a:ext cx="8334000" cy="4428000"/>
          </a:xfrm>
          <a:prstGeom prst="rect">
            <a:avLst/>
          </a:prstGeom>
        </p:spPr>
        <p:txBody>
          <a:bodyPr vert="horz" lIns="0" tIns="0" rIns="0" bIns="0" rtlCol="0">
            <a:noAutofit/>
          </a:body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539552" y="6048000"/>
            <a:ext cx="936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fld id="{C4DDCD72-59EE-436D-B435-201699A5BB49}" type="datetimeFigureOut">
              <a:rPr lang="nl-BE" smtClean="0"/>
              <a:pPr/>
              <a:t>19/07/2018</a:t>
            </a:fld>
            <a:endParaRPr lang="nl-BE" dirty="0"/>
          </a:p>
        </p:txBody>
      </p:sp>
      <p:sp>
        <p:nvSpPr>
          <p:cNvPr id="5" name="Tijdelijke aanduiding voor voettekst 4"/>
          <p:cNvSpPr>
            <a:spLocks noGrp="1"/>
          </p:cNvSpPr>
          <p:nvPr>
            <p:ph type="ftr" sz="quarter" idx="3"/>
          </p:nvPr>
        </p:nvSpPr>
        <p:spPr>
          <a:xfrm>
            <a:off x="1566000" y="6048000"/>
            <a:ext cx="198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3636000" y="6048000"/>
            <a:ext cx="936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fld id="{F35D8031-C8E5-48F8-A3B6-81643B27A3AF}" type="slidenum">
              <a:rPr lang="nl-BE" smtClean="0"/>
              <a:pPr/>
              <a:t>‹#›</a:t>
            </a:fld>
            <a:endParaRPr lang="nl-BE" dirty="0"/>
          </a:p>
        </p:txBody>
      </p:sp>
      <p:sp>
        <p:nvSpPr>
          <p:cNvPr id="7" name="Rechthoek 6"/>
          <p:cNvSpPr/>
          <p:nvPr/>
        </p:nvSpPr>
        <p:spPr>
          <a:xfrm>
            <a:off x="0" y="6408000"/>
            <a:ext cx="9144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2000" y="6012000"/>
            <a:ext cx="1512458" cy="540000"/>
          </a:xfrm>
          <a:prstGeom prst="rect">
            <a:avLst/>
          </a:prstGeom>
        </p:spPr>
      </p:pic>
    </p:spTree>
    <p:extLst>
      <p:ext uri="{BB962C8B-B14F-4D97-AF65-F5344CB8AC3E}">
        <p14:creationId xmlns:p14="http://schemas.microsoft.com/office/powerpoint/2010/main" val="32084550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iming>
    <p:tnLst>
      <p:par>
        <p:cTn id="1" dur="indefinite" restart="never" nodeType="tmRoot"/>
      </p:par>
    </p:tnLst>
  </p:timing>
  <p:txStyles>
    <p:titleStyle>
      <a:lvl1pPr algn="l" defTabSz="914400" rtl="0" eaLnBrk="1" latinLnBrk="0" hangingPunct="1">
        <a:spcBef>
          <a:spcPct val="0"/>
        </a:spcBef>
        <a:buNone/>
        <a:defRPr sz="3600" kern="1200">
          <a:solidFill>
            <a:srgbClr val="86BCE5"/>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96000" y="1656648"/>
            <a:ext cx="5580000" cy="1295944"/>
          </a:xfrm>
        </p:spPr>
        <p:txBody>
          <a:bodyPr/>
          <a:lstStyle/>
          <a:p>
            <a:r>
              <a:rPr lang="nl-BE" sz="3200" smtClean="0"/>
              <a:t>Het leren voor de arbeidsmarkt van de toekomst</a:t>
            </a:r>
            <a:endParaRPr lang="nl-BE" sz="2800" dirty="0"/>
          </a:p>
        </p:txBody>
      </p:sp>
      <p:sp>
        <p:nvSpPr>
          <p:cNvPr id="3" name="Ondertitel 2"/>
          <p:cNvSpPr>
            <a:spLocks noGrp="1"/>
          </p:cNvSpPr>
          <p:nvPr>
            <p:ph type="subTitle" idx="1"/>
          </p:nvPr>
        </p:nvSpPr>
        <p:spPr>
          <a:xfrm>
            <a:off x="3096000" y="3573016"/>
            <a:ext cx="5580000" cy="1080000"/>
          </a:xfrm>
        </p:spPr>
        <p:txBody>
          <a:bodyPr/>
          <a:lstStyle/>
          <a:p>
            <a:r>
              <a:rPr lang="nl-BE" sz="2000" smtClean="0"/>
              <a:t>Luc Sels</a:t>
            </a:r>
          </a:p>
          <a:p>
            <a:r>
              <a:rPr lang="nl-BE" sz="2000" smtClean="0"/>
              <a:t>Decaan</a:t>
            </a:r>
          </a:p>
          <a:p>
            <a:r>
              <a:rPr lang="en-US" sz="2000" smtClean="0"/>
              <a:t>Faculteit Economie en Bedrijfswetenschappen</a:t>
            </a:r>
            <a:endParaRPr lang="nl-BE" sz="2000" smtClean="0"/>
          </a:p>
          <a:p>
            <a:endParaRPr lang="nl-BE" sz="2000" smtClean="0"/>
          </a:p>
        </p:txBody>
      </p:sp>
      <p:sp>
        <p:nvSpPr>
          <p:cNvPr id="4" name="TextBox 3"/>
          <p:cNvSpPr txBox="1"/>
          <p:nvPr/>
        </p:nvSpPr>
        <p:spPr>
          <a:xfrm>
            <a:off x="3019531" y="5013176"/>
            <a:ext cx="3312368" cy="338554"/>
          </a:xfrm>
          <a:prstGeom prst="rect">
            <a:avLst/>
          </a:prstGeom>
          <a:noFill/>
        </p:spPr>
        <p:txBody>
          <a:bodyPr wrap="square" rtlCol="0">
            <a:spAutoFit/>
          </a:bodyPr>
          <a:lstStyle/>
          <a:p>
            <a:r>
              <a:rPr lang="nl-BE" sz="1600" smtClean="0">
                <a:solidFill>
                  <a:schemeClr val="bg1"/>
                </a:solidFill>
              </a:rPr>
              <a:t>Luc.Sels@kuleuven.be</a:t>
            </a:r>
            <a:endParaRPr lang="en-US" sz="1600">
              <a:solidFill>
                <a:schemeClr val="bg1"/>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582" y="5360288"/>
            <a:ext cx="351482" cy="35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419872" y="5360141"/>
            <a:ext cx="1944216" cy="338554"/>
          </a:xfrm>
          <a:prstGeom prst="rect">
            <a:avLst/>
          </a:prstGeom>
          <a:noFill/>
        </p:spPr>
        <p:txBody>
          <a:bodyPr wrap="square" rtlCol="0">
            <a:spAutoFit/>
          </a:bodyPr>
          <a:lstStyle/>
          <a:p>
            <a:r>
              <a:rPr lang="nl-BE" sz="1600" smtClean="0">
                <a:solidFill>
                  <a:schemeClr val="bg1"/>
                </a:solidFill>
              </a:rPr>
              <a:t>@LucSels</a:t>
            </a:r>
            <a:endParaRPr lang="en-US" sz="1600">
              <a:solidFill>
                <a:schemeClr val="bg1"/>
              </a:solidFill>
            </a:endParaRPr>
          </a:p>
        </p:txBody>
      </p:sp>
    </p:spTree>
    <p:extLst>
      <p:ext uri="{BB962C8B-B14F-4D97-AF65-F5344CB8AC3E}">
        <p14:creationId xmlns:p14="http://schemas.microsoft.com/office/powerpoint/2010/main" val="256600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smtClean="0"/>
              <a:t>Competentieverzekering</a:t>
            </a:r>
            <a:br>
              <a:rPr lang="nl-BE" smtClean="0"/>
            </a:br>
            <a:r>
              <a:rPr lang="nl-BE" sz="3100" smtClean="0"/>
              <a:t>Loopbaanrekening + individuele opleidingsrekening</a:t>
            </a:r>
            <a:endParaRPr lang="en-US" sz="3100"/>
          </a:p>
        </p:txBody>
      </p:sp>
      <p:sp>
        <p:nvSpPr>
          <p:cNvPr id="3" name="Content Placeholder 2"/>
          <p:cNvSpPr>
            <a:spLocks noGrp="1"/>
          </p:cNvSpPr>
          <p:nvPr>
            <p:ph idx="1"/>
          </p:nvPr>
        </p:nvSpPr>
        <p:spPr/>
        <p:txBody>
          <a:bodyPr/>
          <a:lstStyle/>
          <a:p>
            <a:pPr>
              <a:buClr>
                <a:srgbClr val="C00000"/>
              </a:buClr>
              <a:buSzPct val="100000"/>
              <a:buFont typeface="Wingdings" panose="05000000000000000000" pitchFamily="2" charset="2"/>
              <a:buChar char="§"/>
            </a:pPr>
            <a:r>
              <a:rPr lang="nl-BE" sz="2300"/>
              <a:t>Tijd via loopbaanrekening, krediet via </a:t>
            </a:r>
            <a:r>
              <a:rPr lang="nl-BE" sz="2300" smtClean="0"/>
              <a:t>opleidingsrekening</a:t>
            </a:r>
          </a:p>
          <a:p>
            <a:pPr>
              <a:buClr>
                <a:srgbClr val="C00000"/>
              </a:buClr>
              <a:buSzPct val="100000"/>
              <a:buFont typeface="Wingdings" panose="05000000000000000000" pitchFamily="2" charset="2"/>
              <a:buChar char="§"/>
            </a:pPr>
            <a:r>
              <a:rPr lang="nl-BE" sz="2300" smtClean="0"/>
              <a:t>Individuele opleidingsrekening</a:t>
            </a:r>
            <a:endParaRPr lang="nl-BE" sz="2300"/>
          </a:p>
          <a:p>
            <a:pPr marL="719138" lvl="1" indent="-358775">
              <a:buClr>
                <a:srgbClr val="1D8DB0"/>
              </a:buClr>
              <a:buSzPct val="100000"/>
              <a:buFont typeface="Wingdings" panose="05000000000000000000" pitchFamily="2" charset="2"/>
              <a:buChar char="§"/>
            </a:pPr>
            <a:r>
              <a:rPr lang="en-US" sz="2000"/>
              <a:t>Persoonlijk en geïndividualiseerd recht</a:t>
            </a:r>
          </a:p>
          <a:p>
            <a:pPr marL="719138" lvl="1" indent="-358775">
              <a:buClr>
                <a:srgbClr val="1D8DB0"/>
              </a:buClr>
              <a:buSzPct val="100000"/>
              <a:buFont typeface="Wingdings" panose="05000000000000000000" pitchFamily="2" charset="2"/>
              <a:buChar char="§"/>
            </a:pPr>
            <a:r>
              <a:rPr lang="en-US" sz="2000" smtClean="0"/>
              <a:t>Financiering </a:t>
            </a:r>
            <a:r>
              <a:rPr lang="en-US" sz="2000"/>
              <a:t>van gecertificeerde </a:t>
            </a:r>
            <a:r>
              <a:rPr lang="en-US" sz="2000" smtClean="0"/>
              <a:t>opleidingen</a:t>
            </a:r>
          </a:p>
          <a:p>
            <a:pPr marL="719138" lvl="1" indent="-358775">
              <a:buClr>
                <a:srgbClr val="1D8DB0"/>
              </a:buClr>
              <a:buSzPct val="100000"/>
              <a:buFont typeface="Wingdings" panose="05000000000000000000" pitchFamily="2" charset="2"/>
              <a:buChar char="§"/>
            </a:pPr>
            <a:r>
              <a:rPr lang="en-US" sz="2000" smtClean="0"/>
              <a:t>Gericht op beheer </a:t>
            </a:r>
            <a:r>
              <a:rPr lang="en-US" sz="2000"/>
              <a:t>van de </a:t>
            </a:r>
            <a:r>
              <a:rPr lang="en-US" sz="2000" smtClean="0"/>
              <a:t>beroepsloopbaan</a:t>
            </a:r>
            <a:endParaRPr lang="en-US" sz="2000"/>
          </a:p>
          <a:p>
            <a:pPr marL="719138" lvl="1" indent="-358775">
              <a:buClr>
                <a:srgbClr val="1D8DB0"/>
              </a:buClr>
              <a:buSzPct val="100000"/>
              <a:buFont typeface="Wingdings" panose="05000000000000000000" pitchFamily="2" charset="2"/>
              <a:buChar char="§"/>
            </a:pPr>
            <a:r>
              <a:rPr lang="en-US" sz="2000"/>
              <a:t>Elk individu één enkele </a:t>
            </a:r>
            <a:r>
              <a:rPr lang="en-US" sz="2000" smtClean="0"/>
              <a:t>rekening, ook bij meerdere jobs/statuten</a:t>
            </a:r>
          </a:p>
          <a:p>
            <a:pPr marL="719138" lvl="1" indent="-358775">
              <a:buClr>
                <a:srgbClr val="1D8DB0"/>
              </a:buClr>
              <a:buSzPct val="100000"/>
              <a:buFont typeface="Wingdings" panose="05000000000000000000" pitchFamily="2" charset="2"/>
              <a:buChar char="§"/>
            </a:pPr>
            <a:r>
              <a:rPr lang="en-US" sz="2000" smtClean="0"/>
              <a:t>Wordt men werkloos, dan behoudt men opgespaarde rechten</a:t>
            </a:r>
            <a:endParaRPr lang="en-US" sz="2000"/>
          </a:p>
          <a:p>
            <a:pPr>
              <a:buClr>
                <a:srgbClr val="C00000"/>
              </a:buClr>
              <a:buSzPct val="100000"/>
              <a:buFont typeface="Wingdings" panose="05000000000000000000" pitchFamily="2" charset="2"/>
              <a:buChar char="§"/>
            </a:pPr>
            <a:r>
              <a:rPr lang="nl-BE" sz="2300" smtClean="0"/>
              <a:t>Collectieve investering in de individuele opleidingsrekening:</a:t>
            </a:r>
          </a:p>
          <a:p>
            <a:pPr marL="719138" lvl="1" indent="-358775">
              <a:buClr>
                <a:srgbClr val="1D8DB0"/>
              </a:buClr>
              <a:buSzPct val="100000"/>
              <a:buFont typeface="Wingdings" panose="05000000000000000000" pitchFamily="2" charset="2"/>
              <a:buChar char="§"/>
            </a:pPr>
            <a:r>
              <a:rPr lang="nl-BE" sz="2000" smtClean="0"/>
              <a:t>Werkgever (rugzak, conform tweede pijler)</a:t>
            </a:r>
          </a:p>
          <a:p>
            <a:pPr marL="719138" lvl="1" indent="-358775">
              <a:buClr>
                <a:srgbClr val="1D8DB0"/>
              </a:buClr>
              <a:buSzPct val="100000"/>
              <a:buFont typeface="Wingdings" panose="05000000000000000000" pitchFamily="2" charset="2"/>
              <a:buChar char="§"/>
            </a:pPr>
            <a:r>
              <a:rPr lang="nl-BE" sz="2000" smtClean="0"/>
              <a:t>Werknemer/zelfstandige </a:t>
            </a:r>
            <a:r>
              <a:rPr lang="nl-BE" sz="2000"/>
              <a:t>(conform cofinancieringsgedachte)</a:t>
            </a:r>
          </a:p>
          <a:p>
            <a:pPr marL="719138" lvl="1" indent="-358775">
              <a:buClr>
                <a:srgbClr val="1D8DB0"/>
              </a:buClr>
              <a:buSzPct val="100000"/>
              <a:buFont typeface="Wingdings" panose="05000000000000000000" pitchFamily="2" charset="2"/>
              <a:buChar char="§"/>
            </a:pPr>
            <a:r>
              <a:rPr lang="nl-BE" sz="2000"/>
              <a:t>Overheid (via fiscaal </a:t>
            </a:r>
            <a:r>
              <a:rPr lang="nl-BE" sz="2000" smtClean="0"/>
              <a:t>gunstregime, uitbouw opleidingsaanbod)</a:t>
            </a:r>
            <a:endParaRPr lang="nl-BE" sz="2000"/>
          </a:p>
        </p:txBody>
      </p:sp>
    </p:spTree>
    <p:extLst>
      <p:ext uri="{BB962C8B-B14F-4D97-AF65-F5344CB8AC3E}">
        <p14:creationId xmlns:p14="http://schemas.microsoft.com/office/powerpoint/2010/main" val="3303433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smtClean="0"/>
              <a:t>Competentieverzekering</a:t>
            </a:r>
            <a:br>
              <a:rPr lang="nl-BE" smtClean="0"/>
            </a:br>
            <a:r>
              <a:rPr lang="nl-BE" sz="3100" smtClean="0"/>
              <a:t>Loopbaanrekening + individuele opleidingsrekening</a:t>
            </a:r>
            <a:endParaRPr lang="en-US" sz="3100"/>
          </a:p>
        </p:txBody>
      </p:sp>
      <p:sp>
        <p:nvSpPr>
          <p:cNvPr id="3" name="Content Placeholder 2"/>
          <p:cNvSpPr>
            <a:spLocks noGrp="1"/>
          </p:cNvSpPr>
          <p:nvPr>
            <p:ph idx="1"/>
          </p:nvPr>
        </p:nvSpPr>
        <p:spPr/>
        <p:txBody>
          <a:bodyPr/>
          <a:lstStyle/>
          <a:p>
            <a:pPr>
              <a:buClr>
                <a:srgbClr val="C00000"/>
              </a:buClr>
              <a:buSzPct val="100000"/>
              <a:buFont typeface="Wingdings" panose="05000000000000000000" pitchFamily="2" charset="2"/>
              <a:buChar char="§"/>
            </a:pPr>
            <a:r>
              <a:rPr lang="nl-BE" sz="2300" smtClean="0"/>
              <a:t>Kenmerken: </a:t>
            </a:r>
            <a:endParaRPr lang="nl-BE" sz="2300"/>
          </a:p>
          <a:p>
            <a:pPr marL="719138" lvl="1" indent="-358775">
              <a:buClr>
                <a:srgbClr val="1D8DB0"/>
              </a:buClr>
              <a:buSzPct val="100000"/>
              <a:buFont typeface="Wingdings" panose="05000000000000000000" pitchFamily="2" charset="2"/>
              <a:buChar char="§"/>
            </a:pPr>
            <a:r>
              <a:rPr lang="nl-BE" sz="2000" smtClean="0"/>
              <a:t>Kwalificatieveroudering wordt erkend als </a:t>
            </a:r>
            <a:r>
              <a:rPr lang="nl-BE" sz="2000"/>
              <a:t>te verzekeren risico</a:t>
            </a:r>
          </a:p>
          <a:p>
            <a:pPr marL="719138" lvl="1" indent="-358775">
              <a:buClr>
                <a:srgbClr val="1D8DB0"/>
              </a:buClr>
              <a:buSzPct val="100000"/>
              <a:buFont typeface="Wingdings" panose="05000000000000000000" pitchFamily="2" charset="2"/>
              <a:buChar char="§"/>
            </a:pPr>
            <a:r>
              <a:rPr lang="nl-BE" sz="2000"/>
              <a:t>Vrijblijvendheid van opleidingsdeelname wordt in vraag </a:t>
            </a:r>
            <a:r>
              <a:rPr lang="nl-BE" sz="2000" smtClean="0"/>
              <a:t>gesteld (‘opleidingsplicht’)</a:t>
            </a:r>
            <a:endParaRPr lang="nl-BE" sz="2000"/>
          </a:p>
          <a:p>
            <a:pPr marL="719138" lvl="1" indent="-358775">
              <a:buClr>
                <a:srgbClr val="1D8DB0"/>
              </a:buClr>
              <a:buSzPct val="100000"/>
              <a:buFont typeface="Wingdings" panose="05000000000000000000" pitchFamily="2" charset="2"/>
              <a:buChar char="§"/>
            </a:pPr>
            <a:r>
              <a:rPr lang="nl-BE" sz="2000" smtClean="0"/>
              <a:t>Opleiding en leren worden </a:t>
            </a:r>
            <a:r>
              <a:rPr lang="nl-BE" sz="2000"/>
              <a:t>gekaderd in </a:t>
            </a:r>
            <a:r>
              <a:rPr lang="nl-BE" sz="2000" smtClean="0"/>
              <a:t>loopbaanperspectief</a:t>
            </a:r>
            <a:endParaRPr lang="en-US" sz="2000"/>
          </a:p>
          <a:p>
            <a:pPr>
              <a:buClr>
                <a:srgbClr val="C00000"/>
              </a:buClr>
              <a:buSzPct val="100000"/>
              <a:buFont typeface="Wingdings" panose="05000000000000000000" pitchFamily="2" charset="2"/>
              <a:buChar char="§"/>
            </a:pPr>
            <a:r>
              <a:rPr lang="nl-BE" sz="2300" smtClean="0"/>
              <a:t>Uitdagingen</a:t>
            </a:r>
          </a:p>
          <a:p>
            <a:pPr marL="719138" lvl="1" indent="-358775">
              <a:buClr>
                <a:srgbClr val="1D8DB0"/>
              </a:buClr>
              <a:buSzPct val="100000"/>
              <a:buFont typeface="Wingdings" panose="05000000000000000000" pitchFamily="2" charset="2"/>
              <a:buChar char="§"/>
            </a:pPr>
            <a:r>
              <a:rPr lang="nl-BE" sz="2000" smtClean="0"/>
              <a:t>Financiering? Bv. deel onderhandelde loonsverhoging, bijdragen BEV, outplacementverplichting, vormingsverplichting werkgevers, opleidingscheques, …</a:t>
            </a:r>
          </a:p>
          <a:p>
            <a:pPr marL="719138" lvl="1" indent="-358775">
              <a:buClr>
                <a:srgbClr val="1D8DB0"/>
              </a:buClr>
              <a:buSzPct val="100000"/>
              <a:buFont typeface="Wingdings" panose="05000000000000000000" pitchFamily="2" charset="2"/>
              <a:buChar char="§"/>
            </a:pPr>
            <a:r>
              <a:rPr lang="nl-BE" sz="2000" smtClean="0"/>
              <a:t>% loon of forfaitair bedrag? Grotere bijdrage kansengroepen?</a:t>
            </a:r>
            <a:endParaRPr lang="nl-BE" sz="2000"/>
          </a:p>
          <a:p>
            <a:pPr marL="719138" lvl="1" indent="-358775">
              <a:buClr>
                <a:srgbClr val="1D8DB0"/>
              </a:buClr>
              <a:buSzPct val="100000"/>
              <a:buFont typeface="Wingdings" panose="05000000000000000000" pitchFamily="2" charset="2"/>
              <a:buChar char="§"/>
            </a:pPr>
            <a:r>
              <a:rPr lang="nl-BE" sz="2000" smtClean="0"/>
              <a:t>Niet-gebruikte kredieten terug naar overheid? </a:t>
            </a:r>
          </a:p>
          <a:p>
            <a:pPr marL="719138" lvl="1" indent="-358775">
              <a:buClr>
                <a:srgbClr val="1D8DB0"/>
              </a:buClr>
              <a:buSzPct val="100000"/>
              <a:buFont typeface="Wingdings" panose="05000000000000000000" pitchFamily="2" charset="2"/>
              <a:buChar char="§"/>
            </a:pPr>
            <a:r>
              <a:rPr lang="nl-BE" sz="2000" smtClean="0"/>
              <a:t>Wat als krediet opgebruikt is? </a:t>
            </a:r>
          </a:p>
        </p:txBody>
      </p:sp>
    </p:spTree>
    <p:extLst>
      <p:ext uri="{BB962C8B-B14F-4D97-AF65-F5344CB8AC3E}">
        <p14:creationId xmlns:p14="http://schemas.microsoft.com/office/powerpoint/2010/main" val="1201811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Flankerende maatregelen</a:t>
            </a:r>
            <a:endParaRPr lang="en-GB"/>
          </a:p>
        </p:txBody>
      </p:sp>
      <p:sp>
        <p:nvSpPr>
          <p:cNvPr id="3" name="Content Placeholder 2"/>
          <p:cNvSpPr>
            <a:spLocks noGrp="1"/>
          </p:cNvSpPr>
          <p:nvPr>
            <p:ph idx="1"/>
          </p:nvPr>
        </p:nvSpPr>
        <p:spPr>
          <a:xfrm>
            <a:off x="540000" y="1349999"/>
            <a:ext cx="8424488" cy="4428000"/>
          </a:xfrm>
        </p:spPr>
        <p:txBody>
          <a:bodyPr/>
          <a:lstStyle/>
          <a:p>
            <a:pPr>
              <a:buClr>
                <a:srgbClr val="C00000"/>
              </a:buClr>
              <a:buSzPct val="100000"/>
              <a:buFont typeface="Wingdings" panose="05000000000000000000" pitchFamily="2" charset="2"/>
              <a:buChar char="§"/>
            </a:pPr>
            <a:r>
              <a:rPr lang="en-US" sz="2300" smtClean="0"/>
              <a:t>Verkleinen onderscheid initiële en voortgezette opleiding</a:t>
            </a:r>
            <a:endParaRPr lang="en-US" sz="2300"/>
          </a:p>
          <a:p>
            <a:pPr marL="702900" lvl="1" indent="-342900">
              <a:buSzPct val="100000"/>
              <a:buFont typeface="Wingdings" panose="05000000000000000000" pitchFamily="2" charset="2"/>
              <a:buChar char="§"/>
            </a:pPr>
            <a:r>
              <a:rPr lang="en-US" sz="1900" smtClean="0">
                <a:solidFill>
                  <a:schemeClr val="tx1"/>
                </a:solidFill>
              </a:rPr>
              <a:t>Kwaliteitsvol en laagdrempelig initieel onderwijs helpen ‘openbreken’ naar trajecten voor voortgezette opleiding</a:t>
            </a:r>
          </a:p>
          <a:p>
            <a:pPr marL="702900" lvl="1" indent="-342900">
              <a:buSzPct val="100000"/>
              <a:buFont typeface="Wingdings" panose="05000000000000000000" pitchFamily="2" charset="2"/>
              <a:buChar char="§"/>
            </a:pPr>
            <a:r>
              <a:rPr lang="en-US" sz="1900" smtClean="0">
                <a:solidFill>
                  <a:schemeClr val="tx1"/>
                </a:solidFill>
              </a:rPr>
              <a:t>Vergt investering in faciliteiten voor werkstudenten, blended learning en (open) online courses</a:t>
            </a:r>
          </a:p>
          <a:p>
            <a:pPr marL="360000" lvl="1" indent="-360000">
              <a:buClr>
                <a:srgbClr val="C00000"/>
              </a:buClr>
              <a:buSzPct val="100000"/>
              <a:buFont typeface="Wingdings" panose="05000000000000000000" pitchFamily="2" charset="2"/>
              <a:buChar char="§"/>
            </a:pPr>
            <a:r>
              <a:rPr lang="en-US" sz="2300" smtClean="0"/>
              <a:t>Geharmoniseerd </a:t>
            </a:r>
            <a:r>
              <a:rPr lang="en-US" sz="2300"/>
              <a:t>validatiesysteem </a:t>
            </a:r>
            <a:r>
              <a:rPr lang="en-US" sz="2300" smtClean="0"/>
              <a:t>verworven </a:t>
            </a:r>
            <a:r>
              <a:rPr lang="en-US" sz="2300"/>
              <a:t>competenties</a:t>
            </a:r>
          </a:p>
          <a:p>
            <a:pPr marL="702900" lvl="1" indent="-342900">
              <a:buSzPct val="100000"/>
              <a:buFont typeface="Wingdings" panose="05000000000000000000" pitchFamily="2" charset="2"/>
              <a:buChar char="§"/>
            </a:pPr>
            <a:r>
              <a:rPr lang="en-US" sz="1900" smtClean="0">
                <a:solidFill>
                  <a:schemeClr val="tx1"/>
                </a:solidFill>
              </a:rPr>
              <a:t>Om vlot toegang te krijgen tot meer gecertificeerde opleidingsvormen</a:t>
            </a:r>
          </a:p>
          <a:p>
            <a:pPr marL="360000" lvl="1" indent="-360000">
              <a:buClr>
                <a:srgbClr val="C00000"/>
              </a:buClr>
              <a:buSzPct val="100000"/>
              <a:buFont typeface="Wingdings" panose="05000000000000000000" pitchFamily="2" charset="2"/>
              <a:buChar char="§"/>
            </a:pPr>
            <a:r>
              <a:rPr lang="en-US" sz="2300"/>
              <a:t>Digitaal portfolio of opleidingspaspoort </a:t>
            </a:r>
          </a:p>
          <a:p>
            <a:pPr marL="702900" lvl="1" indent="-342900">
              <a:buSzPct val="100000"/>
              <a:buFont typeface="Wingdings" panose="05000000000000000000" pitchFamily="2" charset="2"/>
              <a:buChar char="§"/>
            </a:pPr>
            <a:r>
              <a:rPr lang="en-US" sz="1900" smtClean="0">
                <a:solidFill>
                  <a:schemeClr val="tx1"/>
                </a:solidFill>
              </a:rPr>
              <a:t>Haalbaarheid digitaal portfolio of opleidings-CV dat het individuele traject van (erkende) opleidingen registreert? </a:t>
            </a:r>
          </a:p>
          <a:p>
            <a:pPr marL="702900" lvl="1" indent="-342900">
              <a:buSzPct val="100000"/>
              <a:buFont typeface="Wingdings" panose="05000000000000000000" pitchFamily="2" charset="2"/>
              <a:buChar char="§"/>
            </a:pPr>
            <a:r>
              <a:rPr lang="en-US" sz="1900" smtClean="0">
                <a:solidFill>
                  <a:schemeClr val="tx1"/>
                </a:solidFill>
              </a:rPr>
              <a:t>Laat competentieoverzichten toe en vergemakkelijkt ontwikkeling  trajecten voor professionele ontwikkeling</a:t>
            </a:r>
            <a:endParaRPr lang="en-GB" sz="1900">
              <a:solidFill>
                <a:schemeClr val="tx1"/>
              </a:solidFill>
            </a:endParaRPr>
          </a:p>
        </p:txBody>
      </p:sp>
      <p:pic>
        <p:nvPicPr>
          <p:cNvPr id="1026" name="Picture 2" descr="Europas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5661248"/>
            <a:ext cx="3743325" cy="104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5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8800" smtClean="0"/>
              <a:t>3.</a:t>
            </a:r>
            <a:endParaRPr lang="nl-BE" sz="8800"/>
          </a:p>
        </p:txBody>
      </p:sp>
      <p:sp>
        <p:nvSpPr>
          <p:cNvPr id="7" name="Subtitle 6"/>
          <p:cNvSpPr>
            <a:spLocks noGrp="1"/>
          </p:cNvSpPr>
          <p:nvPr>
            <p:ph type="subTitle" idx="1"/>
          </p:nvPr>
        </p:nvSpPr>
        <p:spPr/>
        <p:txBody>
          <a:bodyPr/>
          <a:lstStyle/>
          <a:p>
            <a:r>
              <a:rPr lang="en-US" sz="3600" smtClean="0"/>
              <a:t>De toekomst van jobs en kwalificaties</a:t>
            </a:r>
            <a:endParaRPr lang="nl-BE" sz="2800"/>
          </a:p>
        </p:txBody>
      </p:sp>
    </p:spTree>
    <p:extLst>
      <p:ext uri="{BB962C8B-B14F-4D97-AF65-F5344CB8AC3E}">
        <p14:creationId xmlns:p14="http://schemas.microsoft.com/office/powerpoint/2010/main" val="382874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32656"/>
            <a:ext cx="5954704" cy="1008112"/>
          </a:xfrm>
        </p:spPr>
        <p:txBody>
          <a:bodyPr/>
          <a:lstStyle/>
          <a:p>
            <a:pPr algn="r"/>
            <a:r>
              <a:rPr lang="nl-BE" sz="3400" smtClean="0"/>
              <a:t>HADRIAN and SAM, </a:t>
            </a:r>
            <a:br>
              <a:rPr lang="nl-BE" sz="3400" smtClean="0"/>
            </a:br>
            <a:r>
              <a:rPr lang="nl-BE" sz="3400" smtClean="0"/>
              <a:t>two bricklaying robots</a:t>
            </a:r>
            <a:endParaRPr lang="nl-BE" sz="3400"/>
          </a:p>
        </p:txBody>
      </p:sp>
      <p:pic>
        <p:nvPicPr>
          <p:cNvPr id="5" name="Picture 4"/>
          <p:cNvPicPr>
            <a:picLocks noChangeAspect="1"/>
          </p:cNvPicPr>
          <p:nvPr/>
        </p:nvPicPr>
        <p:blipFill>
          <a:blip r:embed="rId3"/>
          <a:stretch>
            <a:fillRect/>
          </a:stretch>
        </p:blipFill>
        <p:spPr>
          <a:xfrm>
            <a:off x="6259529" y="1581150"/>
            <a:ext cx="2466975" cy="1847850"/>
          </a:xfrm>
          <a:prstGeom prst="rect">
            <a:avLst/>
          </a:prstGeom>
        </p:spPr>
      </p:pic>
      <p:pic>
        <p:nvPicPr>
          <p:cNvPr id="6" name="Picture 5"/>
          <p:cNvPicPr>
            <a:picLocks noChangeAspect="1"/>
          </p:cNvPicPr>
          <p:nvPr/>
        </p:nvPicPr>
        <p:blipFill>
          <a:blip r:embed="rId4"/>
          <a:stretch>
            <a:fillRect/>
          </a:stretch>
        </p:blipFill>
        <p:spPr>
          <a:xfrm>
            <a:off x="3639066" y="1893390"/>
            <a:ext cx="2527176" cy="1535610"/>
          </a:xfrm>
          <a:prstGeom prst="rect">
            <a:avLst/>
          </a:prstGeom>
        </p:spPr>
      </p:pic>
      <p:pic>
        <p:nvPicPr>
          <p:cNvPr id="7" name="Picture 6"/>
          <p:cNvPicPr>
            <a:picLocks noChangeAspect="1"/>
          </p:cNvPicPr>
          <p:nvPr/>
        </p:nvPicPr>
        <p:blipFill>
          <a:blip r:embed="rId5"/>
          <a:stretch>
            <a:fillRect/>
          </a:stretch>
        </p:blipFill>
        <p:spPr>
          <a:xfrm>
            <a:off x="3635896" y="3517710"/>
            <a:ext cx="2857500" cy="1905000"/>
          </a:xfrm>
          <a:prstGeom prst="rect">
            <a:avLst/>
          </a:prstGeom>
        </p:spPr>
      </p:pic>
      <p:pic>
        <p:nvPicPr>
          <p:cNvPr id="8" name="Picture 7"/>
          <p:cNvPicPr>
            <a:picLocks noChangeAspect="1"/>
          </p:cNvPicPr>
          <p:nvPr/>
        </p:nvPicPr>
        <p:blipFill>
          <a:blip r:embed="rId6"/>
          <a:stretch>
            <a:fillRect/>
          </a:stretch>
        </p:blipFill>
        <p:spPr>
          <a:xfrm>
            <a:off x="6635556" y="3517710"/>
            <a:ext cx="2090948" cy="1393421"/>
          </a:xfrm>
          <a:prstGeom prst="rect">
            <a:avLst/>
          </a:prstGeom>
        </p:spPr>
      </p:pic>
      <p:pic>
        <p:nvPicPr>
          <p:cNvPr id="3" name="Picture 2"/>
          <p:cNvPicPr>
            <a:picLocks noChangeAspect="1"/>
          </p:cNvPicPr>
          <p:nvPr/>
        </p:nvPicPr>
        <p:blipFill>
          <a:blip r:embed="rId7"/>
          <a:stretch>
            <a:fillRect/>
          </a:stretch>
        </p:blipFill>
        <p:spPr>
          <a:xfrm>
            <a:off x="162253" y="2389964"/>
            <a:ext cx="3361556" cy="2521167"/>
          </a:xfrm>
          <a:prstGeom prst="rect">
            <a:avLst/>
          </a:prstGeom>
        </p:spPr>
      </p:pic>
    </p:spTree>
    <p:extLst>
      <p:ext uri="{BB962C8B-B14F-4D97-AF65-F5344CB8AC3E}">
        <p14:creationId xmlns:p14="http://schemas.microsoft.com/office/powerpoint/2010/main" val="3057519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5904656"/>
          </a:xfrm>
          <a:prstGeom prst="rect">
            <a:avLst/>
          </a:prstGeom>
        </p:spPr>
      </p:pic>
    </p:spTree>
    <p:extLst>
      <p:ext uri="{BB962C8B-B14F-4D97-AF65-F5344CB8AC3E}">
        <p14:creationId xmlns:p14="http://schemas.microsoft.com/office/powerpoint/2010/main" val="126209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smtClean="0"/>
              <a:t>Technologie en arbeid</a:t>
            </a:r>
            <a:r>
              <a:rPr lang="nl-BE" sz="2700" smtClean="0"/>
              <a:t>…</a:t>
            </a:r>
            <a:endParaRPr lang="nl-BE" sz="2700"/>
          </a:p>
        </p:txBody>
      </p:sp>
      <p:pic>
        <p:nvPicPr>
          <p:cNvPr id="6" name="Picture 5"/>
          <p:cNvPicPr>
            <a:picLocks noChangeAspect="1"/>
          </p:cNvPicPr>
          <p:nvPr/>
        </p:nvPicPr>
        <p:blipFill>
          <a:blip r:embed="rId3"/>
          <a:stretch>
            <a:fillRect/>
          </a:stretch>
        </p:blipFill>
        <p:spPr>
          <a:xfrm>
            <a:off x="540000" y="1340768"/>
            <a:ext cx="2303808" cy="2220537"/>
          </a:xfrm>
          <a:prstGeom prst="rect">
            <a:avLst/>
          </a:prstGeom>
        </p:spPr>
      </p:pic>
      <p:sp>
        <p:nvSpPr>
          <p:cNvPr id="7" name="TextBox 6"/>
          <p:cNvSpPr txBox="1"/>
          <p:nvPr/>
        </p:nvSpPr>
        <p:spPr>
          <a:xfrm>
            <a:off x="540000" y="3569233"/>
            <a:ext cx="2303808" cy="307777"/>
          </a:xfrm>
          <a:prstGeom prst="rect">
            <a:avLst/>
          </a:prstGeom>
          <a:noFill/>
        </p:spPr>
        <p:txBody>
          <a:bodyPr wrap="square" rtlCol="0">
            <a:spAutoFit/>
          </a:bodyPr>
          <a:lstStyle/>
          <a:p>
            <a:r>
              <a:rPr lang="nl-BE" sz="1400" smtClean="0"/>
              <a:t>Osborne, Frey, Bakhshi</a:t>
            </a:r>
            <a:endParaRPr lang="nl-BE" sz="1400"/>
          </a:p>
        </p:txBody>
      </p:sp>
      <p:pic>
        <p:nvPicPr>
          <p:cNvPr id="8" name="Picture 7"/>
          <p:cNvPicPr>
            <a:picLocks noChangeAspect="1"/>
          </p:cNvPicPr>
          <p:nvPr/>
        </p:nvPicPr>
        <p:blipFill>
          <a:blip r:embed="rId4"/>
          <a:stretch>
            <a:fillRect/>
          </a:stretch>
        </p:blipFill>
        <p:spPr>
          <a:xfrm>
            <a:off x="3059833" y="2204864"/>
            <a:ext cx="1417658" cy="2160240"/>
          </a:xfrm>
          <a:prstGeom prst="rect">
            <a:avLst/>
          </a:prstGeom>
        </p:spPr>
      </p:pic>
      <p:sp>
        <p:nvSpPr>
          <p:cNvPr id="9" name="TextBox 8"/>
          <p:cNvSpPr txBox="1"/>
          <p:nvPr/>
        </p:nvSpPr>
        <p:spPr>
          <a:xfrm>
            <a:off x="2843808" y="4365104"/>
            <a:ext cx="2303808" cy="307777"/>
          </a:xfrm>
          <a:prstGeom prst="rect">
            <a:avLst/>
          </a:prstGeom>
          <a:noFill/>
        </p:spPr>
        <p:txBody>
          <a:bodyPr wrap="square" rtlCol="0">
            <a:spAutoFit/>
          </a:bodyPr>
          <a:lstStyle/>
          <a:p>
            <a:r>
              <a:rPr lang="en-GB" sz="1400" smtClean="0"/>
              <a:t>McAfee, Brynjolfsson</a:t>
            </a:r>
            <a:endParaRPr lang="nl-BE" sz="1400"/>
          </a:p>
        </p:txBody>
      </p:sp>
      <p:pic>
        <p:nvPicPr>
          <p:cNvPr id="10" name="Picture 9"/>
          <p:cNvPicPr>
            <a:picLocks noChangeAspect="1"/>
          </p:cNvPicPr>
          <p:nvPr/>
        </p:nvPicPr>
        <p:blipFill>
          <a:blip r:embed="rId5"/>
          <a:stretch>
            <a:fillRect/>
          </a:stretch>
        </p:blipFill>
        <p:spPr>
          <a:xfrm>
            <a:off x="1326380" y="4073648"/>
            <a:ext cx="1428181" cy="2155745"/>
          </a:xfrm>
          <a:prstGeom prst="rect">
            <a:avLst/>
          </a:prstGeom>
        </p:spPr>
      </p:pic>
      <p:pic>
        <p:nvPicPr>
          <p:cNvPr id="11" name="Picture 10"/>
          <p:cNvPicPr>
            <a:picLocks noChangeAspect="1"/>
          </p:cNvPicPr>
          <p:nvPr/>
        </p:nvPicPr>
        <p:blipFill>
          <a:blip r:embed="rId6"/>
          <a:stretch>
            <a:fillRect/>
          </a:stretch>
        </p:blipFill>
        <p:spPr>
          <a:xfrm>
            <a:off x="5099105" y="2636912"/>
            <a:ext cx="3239667" cy="2243769"/>
          </a:xfrm>
          <a:prstGeom prst="rect">
            <a:avLst/>
          </a:prstGeom>
        </p:spPr>
      </p:pic>
    </p:spTree>
    <p:extLst>
      <p:ext uri="{BB962C8B-B14F-4D97-AF65-F5344CB8AC3E}">
        <p14:creationId xmlns:p14="http://schemas.microsoft.com/office/powerpoint/2010/main" val="24051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z="3200" smtClean="0"/>
              <a:t>Skills for the 21st century?</a:t>
            </a:r>
            <a:endParaRPr lang="en-US" sz="3200"/>
          </a:p>
        </p:txBody>
      </p:sp>
      <p:sp>
        <p:nvSpPr>
          <p:cNvPr id="3" name="Content Placeholder 2"/>
          <p:cNvSpPr>
            <a:spLocks noGrp="1"/>
          </p:cNvSpPr>
          <p:nvPr>
            <p:ph idx="1"/>
          </p:nvPr>
        </p:nvSpPr>
        <p:spPr>
          <a:xfrm>
            <a:off x="540000" y="1449272"/>
            <a:ext cx="8496496" cy="4428000"/>
          </a:xfrm>
        </p:spPr>
        <p:txBody>
          <a:bodyPr/>
          <a:lstStyle/>
          <a:p>
            <a:pPr>
              <a:buClr>
                <a:srgbClr val="C00000"/>
              </a:buClr>
              <a:buSzPct val="100000"/>
              <a:buFont typeface="Wingdings" panose="05000000000000000000" pitchFamily="2" charset="2"/>
              <a:buChar char="§"/>
            </a:pPr>
            <a:r>
              <a:rPr lang="nl-BE" sz="2300" smtClean="0"/>
              <a:t>Basis: geletterdheid</a:t>
            </a:r>
            <a:r>
              <a:rPr lang="nl-BE" sz="2300"/>
              <a:t>, </a:t>
            </a:r>
            <a:r>
              <a:rPr lang="nl-BE" sz="2300" smtClean="0"/>
              <a:t>numerieke </a:t>
            </a:r>
            <a:br>
              <a:rPr lang="nl-BE" sz="2300" smtClean="0"/>
            </a:br>
            <a:r>
              <a:rPr lang="nl-BE" sz="2300" smtClean="0"/>
              <a:t>vaardigheid</a:t>
            </a:r>
            <a:endParaRPr lang="nl-BE" sz="2300"/>
          </a:p>
          <a:p>
            <a:pPr>
              <a:buClr>
                <a:srgbClr val="C00000"/>
              </a:buClr>
              <a:buSzPct val="100000"/>
              <a:buFont typeface="Wingdings" panose="05000000000000000000" pitchFamily="2" charset="2"/>
              <a:buChar char="§"/>
            </a:pPr>
            <a:r>
              <a:rPr lang="nl-BE" sz="2300" smtClean="0"/>
              <a:t>Specifieke: </a:t>
            </a:r>
            <a:r>
              <a:rPr lang="nl-BE" sz="2300"/>
              <a:t>beroeps- of </a:t>
            </a:r>
            <a:r>
              <a:rPr lang="nl-BE" sz="2300" smtClean="0"/>
              <a:t>domein-</a:t>
            </a:r>
            <a:br>
              <a:rPr lang="nl-BE" sz="2300" smtClean="0"/>
            </a:br>
            <a:r>
              <a:rPr lang="nl-BE" sz="2300" smtClean="0"/>
              <a:t>specifieke </a:t>
            </a:r>
            <a:r>
              <a:rPr lang="nl-BE" sz="2300"/>
              <a:t>expertise</a:t>
            </a:r>
          </a:p>
          <a:p>
            <a:pPr>
              <a:buClr>
                <a:srgbClr val="C00000"/>
              </a:buClr>
              <a:buSzPct val="100000"/>
              <a:buFont typeface="Wingdings" panose="05000000000000000000" pitchFamily="2" charset="2"/>
              <a:buChar char="§"/>
            </a:pPr>
            <a:r>
              <a:rPr lang="nl-BE" sz="2300"/>
              <a:t>21st century skills</a:t>
            </a:r>
          </a:p>
          <a:p>
            <a:pPr marL="719138" lvl="1" indent="-358775">
              <a:buClr>
                <a:srgbClr val="1D8DB0"/>
              </a:buClr>
              <a:buSzPct val="100000"/>
              <a:buFont typeface="Wingdings" panose="05000000000000000000" pitchFamily="2" charset="2"/>
              <a:buChar char="§"/>
            </a:pPr>
            <a:r>
              <a:rPr lang="nl-BE" sz="2000"/>
              <a:t>Sociale vaardigheden, culturele intelligentie</a:t>
            </a:r>
          </a:p>
          <a:p>
            <a:pPr marL="719138" lvl="1" indent="-358775">
              <a:buClr>
                <a:srgbClr val="1D8DB0"/>
              </a:buClr>
              <a:buSzPct val="100000"/>
              <a:buFont typeface="Wingdings" panose="05000000000000000000" pitchFamily="2" charset="2"/>
              <a:buChar char="§"/>
            </a:pPr>
            <a:r>
              <a:rPr lang="nl-BE" sz="2000"/>
              <a:t>Creativiteit, kritisch denken, probleemoplossend denken</a:t>
            </a:r>
          </a:p>
          <a:p>
            <a:pPr marL="719138" lvl="1" indent="-358775">
              <a:buClr>
                <a:srgbClr val="1D8DB0"/>
              </a:buClr>
              <a:buSzPct val="100000"/>
              <a:buFont typeface="Wingdings" panose="05000000000000000000" pitchFamily="2" charset="2"/>
              <a:buChar char="§"/>
            </a:pPr>
            <a:r>
              <a:rPr lang="nl-BE" sz="2000"/>
              <a:t>Zelfsturing, aanpassingsvermogen, </a:t>
            </a:r>
            <a:r>
              <a:rPr lang="nl-BE" sz="2000" smtClean="0"/>
              <a:t>risicobereidheid </a:t>
            </a:r>
            <a:endParaRPr lang="nl-BE" sz="2000"/>
          </a:p>
          <a:p>
            <a:pPr marL="719138" lvl="1" indent="-358775">
              <a:buClr>
                <a:srgbClr val="1D8DB0"/>
              </a:buClr>
              <a:buSzPct val="100000"/>
              <a:buFont typeface="Wingdings" panose="05000000000000000000" pitchFamily="2" charset="2"/>
              <a:buChar char="§"/>
            </a:pPr>
            <a:r>
              <a:rPr lang="nl-BE" sz="2000"/>
              <a:t>Multi- en interdisciplinair denken, metacognitieve vaardigheden</a:t>
            </a:r>
          </a:p>
          <a:p>
            <a:pPr marL="719138" lvl="1" indent="-358775">
              <a:buClr>
                <a:srgbClr val="1D8DB0"/>
              </a:buClr>
              <a:buSzPct val="100000"/>
              <a:buFont typeface="Wingdings" panose="05000000000000000000" pitchFamily="2" charset="2"/>
              <a:buChar char="§"/>
            </a:pPr>
            <a:r>
              <a:rPr lang="nl-BE" sz="2000"/>
              <a:t>Kerndomeinen: wiskunde, taal, wetenschappen, ICT-literacy</a:t>
            </a:r>
          </a:p>
          <a:p>
            <a:pPr marL="360000" lvl="1" indent="-360000">
              <a:buClr>
                <a:srgbClr val="C00000"/>
              </a:buClr>
              <a:buSzPct val="100000"/>
              <a:buFont typeface="Wingdings" panose="05000000000000000000" pitchFamily="2" charset="2"/>
              <a:buChar char="§"/>
            </a:pPr>
            <a:r>
              <a:rPr lang="nl-BE" sz="2300" smtClean="0"/>
              <a:t>Risico </a:t>
            </a:r>
            <a:r>
              <a:rPr lang="nl-BE" sz="2300"/>
              <a:t>op buzzwords en gemeenplaatsen: uitdaging is zicht krijgen op evoluties in specifieke vaardigheden</a:t>
            </a:r>
          </a:p>
          <a:p>
            <a:pPr marL="900113" lvl="1" indent="-450850">
              <a:buSzPct val="100000"/>
              <a:buFont typeface="Wingdings" panose="05000000000000000000" pitchFamily="2" charset="2"/>
              <a:buChar char="§"/>
            </a:pPr>
            <a:endParaRPr lang="nl-BE" sz="2000" smtClean="0"/>
          </a:p>
        </p:txBody>
      </p:sp>
      <p:pic>
        <p:nvPicPr>
          <p:cNvPr id="4" name="Picture 3"/>
          <p:cNvPicPr>
            <a:picLocks noChangeAspect="1"/>
          </p:cNvPicPr>
          <p:nvPr/>
        </p:nvPicPr>
        <p:blipFill rotWithShape="1">
          <a:blip r:embed="rId3"/>
          <a:srcRect l="17482" t="-403" r="22410" b="12972"/>
          <a:stretch/>
        </p:blipFill>
        <p:spPr>
          <a:xfrm>
            <a:off x="5580112" y="5586"/>
            <a:ext cx="3569591" cy="3439788"/>
          </a:xfrm>
          <a:prstGeom prst="rect">
            <a:avLst/>
          </a:prstGeom>
        </p:spPr>
      </p:pic>
    </p:spTree>
    <p:extLst>
      <p:ext uri="{BB962C8B-B14F-4D97-AF65-F5344CB8AC3E}">
        <p14:creationId xmlns:p14="http://schemas.microsoft.com/office/powerpoint/2010/main" val="371831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Prospectief onderzoek naar evoluties in benodigde (specifieke) vaardigheden</a:t>
            </a:r>
            <a:endParaRPr lang="en-GB"/>
          </a:p>
        </p:txBody>
      </p:sp>
      <p:sp>
        <p:nvSpPr>
          <p:cNvPr id="3" name="Content Placeholder 2"/>
          <p:cNvSpPr>
            <a:spLocks noGrp="1"/>
          </p:cNvSpPr>
          <p:nvPr>
            <p:ph idx="1"/>
          </p:nvPr>
        </p:nvSpPr>
        <p:spPr/>
        <p:txBody>
          <a:bodyPr/>
          <a:lstStyle/>
          <a:p>
            <a:pPr>
              <a:buClr>
                <a:srgbClr val="C00000"/>
              </a:buClr>
              <a:buSzPct val="100000"/>
              <a:buFont typeface="Wingdings" panose="05000000000000000000" pitchFamily="2" charset="2"/>
              <a:buChar char="§"/>
            </a:pPr>
            <a:r>
              <a:rPr lang="en-US"/>
              <a:t>Haalbaar op ondernemingsniveau</a:t>
            </a:r>
          </a:p>
          <a:p>
            <a:pPr marL="719138" lvl="1" indent="-358775">
              <a:buClr>
                <a:srgbClr val="1D8DB0"/>
              </a:buClr>
              <a:buSzPct val="100000"/>
              <a:buFont typeface="Wingdings" panose="05000000000000000000" pitchFamily="2" charset="2"/>
              <a:buChar char="§"/>
            </a:pPr>
            <a:r>
              <a:rPr lang="en-US" sz="2000"/>
              <a:t>Mits specifieke voorzieningen om K(M)O’s te ondersteunen bij inventarisatie van noden aan menselijk kapitaal</a:t>
            </a:r>
          </a:p>
          <a:p>
            <a:pPr>
              <a:buClr>
                <a:srgbClr val="C00000"/>
              </a:buClr>
              <a:buSzPct val="100000"/>
              <a:buFont typeface="Wingdings" panose="05000000000000000000" pitchFamily="2" charset="2"/>
              <a:buChar char="§"/>
            </a:pPr>
            <a:r>
              <a:rPr lang="en-US"/>
              <a:t>Minder haalbaar op macroniveau, tenzij mits …</a:t>
            </a:r>
          </a:p>
          <a:p>
            <a:pPr marL="719138" lvl="1" indent="-358775">
              <a:buClr>
                <a:srgbClr val="1D8DB0"/>
              </a:buClr>
              <a:buSzPct val="100000"/>
              <a:buFont typeface="Wingdings" panose="05000000000000000000" pitchFamily="2" charset="2"/>
              <a:buChar char="§"/>
            </a:pPr>
            <a:r>
              <a:rPr lang="en-US" sz="2000"/>
              <a:t>Gerichte identificatie van kritieke functies vanuit bedrijfstakken</a:t>
            </a:r>
          </a:p>
          <a:p>
            <a:pPr marL="719138" lvl="1" indent="-358775">
              <a:buClr>
                <a:srgbClr val="1D8DB0"/>
              </a:buClr>
              <a:buSzPct val="100000"/>
              <a:buFont typeface="Wingdings" panose="05000000000000000000" pitchFamily="2" charset="2"/>
              <a:buChar char="§"/>
            </a:pPr>
            <a:r>
              <a:rPr lang="en-US" sz="2000" smtClean="0"/>
              <a:t>Onderzoek naar veranderende kwalificaties bij </a:t>
            </a:r>
            <a:r>
              <a:rPr lang="en-US" sz="2000"/>
              <a:t>voorlopers en bij grote transformaties</a:t>
            </a:r>
          </a:p>
          <a:p>
            <a:pPr marL="719138" lvl="1" indent="-358775">
              <a:buClr>
                <a:srgbClr val="1D8DB0"/>
              </a:buClr>
              <a:buSzPct val="100000"/>
              <a:buFont typeface="Wingdings" panose="05000000000000000000" pitchFamily="2" charset="2"/>
              <a:buChar char="§"/>
            </a:pPr>
            <a:r>
              <a:rPr lang="en-US" sz="2000"/>
              <a:t>Focus op knelpuntfuncties en –beroepen</a:t>
            </a:r>
          </a:p>
          <a:p>
            <a:pPr marL="719138" lvl="1" indent="-358775">
              <a:buClr>
                <a:srgbClr val="1D8DB0"/>
              </a:buClr>
              <a:buSzPct val="100000"/>
              <a:buFont typeface="Wingdings" panose="05000000000000000000" pitchFamily="2" charset="2"/>
              <a:buChar char="§"/>
            </a:pPr>
            <a:r>
              <a:rPr lang="en-US" sz="2000" smtClean="0"/>
              <a:t>Analyse van evoluties </a:t>
            </a:r>
            <a:r>
              <a:rPr lang="en-US" sz="2000"/>
              <a:t>in gevraagde / gezochte competenties </a:t>
            </a:r>
            <a:r>
              <a:rPr lang="en-US" sz="2000" smtClean="0"/>
              <a:t>(big data analytics)</a:t>
            </a:r>
            <a:endParaRPr lang="en-US" sz="2000"/>
          </a:p>
        </p:txBody>
      </p:sp>
    </p:spTree>
    <p:extLst>
      <p:ext uri="{BB962C8B-B14F-4D97-AF65-F5344CB8AC3E}">
        <p14:creationId xmlns:p14="http://schemas.microsoft.com/office/powerpoint/2010/main" val="2704916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Prospectieve evaluaties vertalen in proactief opleidingsbeleid </a:t>
            </a:r>
            <a:endParaRPr lang="en-GB"/>
          </a:p>
        </p:txBody>
      </p:sp>
      <p:sp>
        <p:nvSpPr>
          <p:cNvPr id="3" name="Content Placeholder 2"/>
          <p:cNvSpPr>
            <a:spLocks noGrp="1"/>
          </p:cNvSpPr>
          <p:nvPr>
            <p:ph idx="1"/>
          </p:nvPr>
        </p:nvSpPr>
        <p:spPr/>
        <p:txBody>
          <a:bodyPr/>
          <a:lstStyle/>
          <a:p>
            <a:pPr>
              <a:buClr>
                <a:srgbClr val="C00000"/>
              </a:buClr>
              <a:buSzPct val="100000"/>
              <a:buFont typeface="Wingdings" panose="05000000000000000000" pitchFamily="2" charset="2"/>
              <a:buChar char="§"/>
            </a:pPr>
            <a:r>
              <a:rPr lang="en-US" sz="2300" smtClean="0"/>
              <a:t>Eigenaarschap sectoren </a:t>
            </a:r>
            <a:r>
              <a:rPr lang="en-US" sz="2300"/>
              <a:t>/ bedrijfstakken / </a:t>
            </a:r>
            <a:r>
              <a:rPr lang="en-US" sz="2300" smtClean="0"/>
              <a:t>clusters</a:t>
            </a:r>
          </a:p>
          <a:p>
            <a:pPr marL="719138" lvl="1" indent="-358775">
              <a:buClr>
                <a:srgbClr val="1D8DB0"/>
              </a:buClr>
              <a:buSzPct val="100000"/>
              <a:buFont typeface="Wingdings" panose="05000000000000000000" pitchFamily="2" charset="2"/>
              <a:buChar char="§"/>
            </a:pPr>
            <a:r>
              <a:rPr lang="en-US" sz="2000" smtClean="0"/>
              <a:t>Vrijheid </a:t>
            </a:r>
            <a:r>
              <a:rPr lang="en-US" sz="2000"/>
              <a:t>verlenen om o.b.v. hun specifieke noden, uitdagingen en doelen </a:t>
            </a:r>
            <a:r>
              <a:rPr lang="en-US" sz="2000" smtClean="0"/>
              <a:t>(maatwerk) de </a:t>
            </a:r>
            <a:r>
              <a:rPr lang="en-US" sz="2000"/>
              <a:t>meest adequate instrumenten uit te </a:t>
            </a:r>
            <a:r>
              <a:rPr lang="en-US" sz="2000" smtClean="0"/>
              <a:t>tekenen</a:t>
            </a:r>
            <a:endParaRPr lang="en-US" sz="2000"/>
          </a:p>
          <a:p>
            <a:pPr>
              <a:buClr>
                <a:srgbClr val="C00000"/>
              </a:buClr>
              <a:buSzPct val="100000"/>
              <a:buFont typeface="Wingdings" panose="05000000000000000000" pitchFamily="2" charset="2"/>
              <a:buChar char="§"/>
            </a:pPr>
            <a:r>
              <a:rPr lang="en-US" sz="2300" smtClean="0"/>
              <a:t>Responsabiliseren en moderniseren van opleidingsfondsen, met als uitgangspunten:</a:t>
            </a:r>
          </a:p>
          <a:p>
            <a:pPr marL="719138" lvl="1" indent="-358775">
              <a:buClr>
                <a:srgbClr val="1D8DB0"/>
              </a:buClr>
              <a:buSzPct val="100000"/>
              <a:buFont typeface="Wingdings" panose="05000000000000000000" pitchFamily="2" charset="2"/>
              <a:buChar char="§"/>
            </a:pPr>
            <a:r>
              <a:rPr lang="en-US" sz="2000" smtClean="0"/>
              <a:t>Marktfalen </a:t>
            </a:r>
            <a:r>
              <a:rPr lang="en-US" sz="2000"/>
              <a:t>tegengaan en schaalvoordelen </a:t>
            </a:r>
            <a:r>
              <a:rPr lang="en-US" sz="2000" smtClean="0"/>
              <a:t>creëren</a:t>
            </a:r>
            <a:endParaRPr lang="en-US" sz="2000"/>
          </a:p>
          <a:p>
            <a:pPr marL="719138" lvl="1" indent="-358775">
              <a:buClr>
                <a:srgbClr val="1D8DB0"/>
              </a:buClr>
              <a:buSzPct val="100000"/>
              <a:buFont typeface="Wingdings" panose="05000000000000000000" pitchFamily="2" charset="2"/>
              <a:buChar char="§"/>
            </a:pPr>
            <a:r>
              <a:rPr lang="en-US" sz="2000" smtClean="0"/>
              <a:t>Maatwerk i.f.v. variatie </a:t>
            </a:r>
            <a:r>
              <a:rPr lang="en-US" sz="2000"/>
              <a:t>in uitdagingen, kenmerken van lerenden en </a:t>
            </a:r>
            <a:r>
              <a:rPr lang="en-US" sz="2000" smtClean="0"/>
              <a:t>impact </a:t>
            </a:r>
            <a:r>
              <a:rPr lang="en-US" sz="2000"/>
              <a:t>van </a:t>
            </a:r>
            <a:r>
              <a:rPr lang="en-US" sz="2000" smtClean="0"/>
              <a:t>technologische / digitale transformatie</a:t>
            </a:r>
          </a:p>
          <a:p>
            <a:pPr marL="719138" lvl="1" indent="-358775">
              <a:buClr>
                <a:srgbClr val="1D8DB0"/>
              </a:buClr>
              <a:buSzPct val="100000"/>
              <a:buFont typeface="Wingdings" panose="05000000000000000000" pitchFamily="2" charset="2"/>
              <a:buChar char="§"/>
            </a:pPr>
            <a:r>
              <a:rPr lang="en-US" sz="2000" smtClean="0"/>
              <a:t>Portfolio sectorfondsen meer oriënteren op toekomstgerichte opleiding en faciliteren van innovatie / concurrentievermogen</a:t>
            </a:r>
          </a:p>
          <a:p>
            <a:pPr marL="719138" lvl="1" indent="-358775">
              <a:buClr>
                <a:srgbClr val="1D8DB0"/>
              </a:buClr>
              <a:buSzPct val="100000"/>
              <a:buFont typeface="Wingdings" panose="05000000000000000000" pitchFamily="2" charset="2"/>
              <a:buChar char="§"/>
            </a:pPr>
            <a:r>
              <a:rPr lang="en-US" sz="2000" smtClean="0"/>
              <a:t>Sectorfondsen als knooppunt onderwijs – bedrijfsleven – regionale tewerkstellingsdiensten</a:t>
            </a:r>
            <a:endParaRPr lang="en-GB" sz="2000"/>
          </a:p>
        </p:txBody>
      </p:sp>
    </p:spTree>
    <p:extLst>
      <p:ext uri="{BB962C8B-B14F-4D97-AF65-F5344CB8AC3E}">
        <p14:creationId xmlns:p14="http://schemas.microsoft.com/office/powerpoint/2010/main" val="4258543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4584" y="-1"/>
            <a:ext cx="9828584" cy="7086009"/>
          </a:xfrm>
          <a:prstGeom prst="rect">
            <a:avLst/>
          </a:prstGeom>
        </p:spPr>
      </p:pic>
      <p:sp>
        <p:nvSpPr>
          <p:cNvPr id="3" name="Content Placeholder 2"/>
          <p:cNvSpPr>
            <a:spLocks noGrp="1"/>
          </p:cNvSpPr>
          <p:nvPr>
            <p:ph idx="1"/>
          </p:nvPr>
        </p:nvSpPr>
        <p:spPr>
          <a:xfrm>
            <a:off x="2195736" y="2564904"/>
            <a:ext cx="6624736" cy="3285102"/>
          </a:xfrm>
        </p:spPr>
        <p:txBody>
          <a:bodyPr/>
          <a:lstStyle/>
          <a:p>
            <a:pPr marL="457200" indent="-457200">
              <a:spcBef>
                <a:spcPts val="600"/>
              </a:spcBef>
              <a:spcAft>
                <a:spcPts val="600"/>
              </a:spcAft>
              <a:buClr>
                <a:schemeClr val="bg1"/>
              </a:buClr>
              <a:buSzPct val="100000"/>
              <a:buFont typeface="+mj-lt"/>
              <a:buAutoNum type="arabicPeriod"/>
            </a:pPr>
            <a:r>
              <a:rPr lang="nl-BE" sz="1600" smtClean="0">
                <a:solidFill>
                  <a:schemeClr val="bg1"/>
                </a:solidFill>
              </a:rPr>
              <a:t>Scholingsachterstand en gebrek </a:t>
            </a:r>
            <a:r>
              <a:rPr lang="nl-BE" sz="1600">
                <a:solidFill>
                  <a:schemeClr val="bg1"/>
                </a:solidFill>
              </a:rPr>
              <a:t>aan </a:t>
            </a:r>
            <a:r>
              <a:rPr lang="nl-BE" sz="1600" smtClean="0">
                <a:solidFill>
                  <a:schemeClr val="bg1"/>
                </a:solidFill>
              </a:rPr>
              <a:t>loopbaanlange </a:t>
            </a:r>
            <a:r>
              <a:rPr lang="nl-BE" sz="1600">
                <a:solidFill>
                  <a:schemeClr val="bg1"/>
                </a:solidFill>
              </a:rPr>
              <a:t>focus op leren </a:t>
            </a:r>
            <a:r>
              <a:rPr lang="nl-BE" sz="1600" smtClean="0">
                <a:solidFill>
                  <a:schemeClr val="bg1"/>
                </a:solidFill>
              </a:rPr>
              <a:t>vormen een individueel en </a:t>
            </a:r>
            <a:r>
              <a:rPr lang="nl-BE" sz="1600">
                <a:solidFill>
                  <a:schemeClr val="bg1"/>
                </a:solidFill>
              </a:rPr>
              <a:t>sociaal </a:t>
            </a:r>
            <a:r>
              <a:rPr lang="nl-BE" sz="1600" smtClean="0">
                <a:solidFill>
                  <a:schemeClr val="bg1"/>
                </a:solidFill>
              </a:rPr>
              <a:t>risico</a:t>
            </a:r>
            <a:r>
              <a:rPr lang="nl-BE" sz="1600">
                <a:solidFill>
                  <a:schemeClr val="bg1"/>
                </a:solidFill>
              </a:rPr>
              <a:t>, </a:t>
            </a:r>
            <a:r>
              <a:rPr lang="nl-BE" sz="1600" smtClean="0">
                <a:solidFill>
                  <a:schemeClr val="bg1"/>
                </a:solidFill>
              </a:rPr>
              <a:t>en zijn drijfkracht </a:t>
            </a:r>
            <a:r>
              <a:rPr lang="nl-BE" sz="1600">
                <a:solidFill>
                  <a:schemeClr val="bg1"/>
                </a:solidFill>
              </a:rPr>
              <a:t>achter </a:t>
            </a:r>
            <a:r>
              <a:rPr lang="nl-BE" sz="1600" smtClean="0">
                <a:solidFill>
                  <a:schemeClr val="bg1"/>
                </a:solidFill>
              </a:rPr>
              <a:t>andere sociaal </a:t>
            </a:r>
            <a:r>
              <a:rPr lang="nl-BE" sz="1600">
                <a:solidFill>
                  <a:schemeClr val="bg1"/>
                </a:solidFill>
              </a:rPr>
              <a:t>verzekerde </a:t>
            </a:r>
            <a:r>
              <a:rPr lang="nl-BE" sz="1600" smtClean="0">
                <a:solidFill>
                  <a:schemeClr val="bg1"/>
                </a:solidFill>
              </a:rPr>
              <a:t>risico’s</a:t>
            </a:r>
          </a:p>
          <a:p>
            <a:pPr marL="457200" indent="-457200">
              <a:spcBef>
                <a:spcPts val="600"/>
              </a:spcBef>
              <a:spcAft>
                <a:spcPts val="600"/>
              </a:spcAft>
              <a:buClr>
                <a:schemeClr val="bg1"/>
              </a:buClr>
              <a:buSzPct val="100000"/>
              <a:buFont typeface="+mj-lt"/>
              <a:buAutoNum type="arabicPeriod"/>
            </a:pPr>
            <a:r>
              <a:rPr lang="nl-BE" sz="1600" smtClean="0">
                <a:solidFill>
                  <a:schemeClr val="bg1"/>
                </a:solidFill>
              </a:rPr>
              <a:t>Kwalificatieveroudering (‘skill obsolescence’) is een fenomeen dat in omvang toeneemt en grote risico’s inhoudt in de context van langer “werkbaar wendbaar werken”  </a:t>
            </a:r>
            <a:endParaRPr lang="nl-BE" sz="1600">
              <a:solidFill>
                <a:schemeClr val="bg1"/>
              </a:solidFill>
            </a:endParaRPr>
          </a:p>
          <a:p>
            <a:pPr marL="457200" indent="-457200">
              <a:spcBef>
                <a:spcPts val="600"/>
              </a:spcBef>
              <a:spcAft>
                <a:spcPts val="600"/>
              </a:spcAft>
              <a:buClr>
                <a:schemeClr val="bg1"/>
              </a:buClr>
              <a:buSzPct val="100000"/>
              <a:buFont typeface="+mj-lt"/>
              <a:buAutoNum type="arabicPeriod"/>
            </a:pPr>
            <a:r>
              <a:rPr lang="en-US" sz="1600" smtClean="0">
                <a:solidFill>
                  <a:schemeClr val="bg1"/>
                </a:solidFill>
              </a:rPr>
              <a:t>Desondanks </a:t>
            </a:r>
            <a:r>
              <a:rPr lang="en-US" sz="1600">
                <a:solidFill>
                  <a:schemeClr val="bg1"/>
                </a:solidFill>
              </a:rPr>
              <a:t>blijft de </a:t>
            </a:r>
            <a:r>
              <a:rPr lang="en-US" sz="1600" smtClean="0">
                <a:solidFill>
                  <a:schemeClr val="bg1"/>
                </a:solidFill>
              </a:rPr>
              <a:t>participatie aan voortgezette opleiding relatief laag, wat mogelijk meer getuigt van onvoldoende proactiviteit dan van te lage investeringsbereidheid</a:t>
            </a:r>
          </a:p>
          <a:p>
            <a:pPr marL="457200" indent="-457200">
              <a:spcBef>
                <a:spcPts val="600"/>
              </a:spcBef>
              <a:spcAft>
                <a:spcPts val="600"/>
              </a:spcAft>
              <a:buClr>
                <a:schemeClr val="bg1"/>
              </a:buClr>
              <a:buSzPct val="100000"/>
              <a:buFont typeface="+mj-lt"/>
              <a:buAutoNum type="arabicPeriod"/>
            </a:pPr>
            <a:r>
              <a:rPr lang="en-US" sz="1600">
                <a:solidFill>
                  <a:schemeClr val="bg1"/>
                </a:solidFill>
              </a:rPr>
              <a:t>Prospectief </a:t>
            </a:r>
            <a:r>
              <a:rPr lang="en-US" sz="1600" smtClean="0">
                <a:solidFill>
                  <a:schemeClr val="bg1"/>
                </a:solidFill>
              </a:rPr>
              <a:t>onderzoek naar wijzigende kwalificatievereisten wordt veel belangrijker, maar gezien de onzekere effecten van de technologische/digitale revolutie ook alsmaar moeilijker </a:t>
            </a:r>
          </a:p>
          <a:p>
            <a:pPr marL="457200" indent="-457200">
              <a:spcBef>
                <a:spcPts val="600"/>
              </a:spcBef>
              <a:spcAft>
                <a:spcPts val="600"/>
              </a:spcAft>
              <a:buClr>
                <a:schemeClr val="bg1"/>
              </a:buClr>
              <a:buSzPct val="100000"/>
              <a:buFont typeface="+mj-lt"/>
              <a:buAutoNum type="arabicPeriod"/>
            </a:pPr>
            <a:r>
              <a:rPr lang="en-US" sz="1600" smtClean="0">
                <a:solidFill>
                  <a:schemeClr val="bg1"/>
                </a:solidFill>
              </a:rPr>
              <a:t>We hebben teveel </a:t>
            </a:r>
            <a:r>
              <a:rPr lang="en-US" sz="1600">
                <a:solidFill>
                  <a:schemeClr val="bg1"/>
                </a:solidFill>
              </a:rPr>
              <a:t>stimuleringsmaatregelen</a:t>
            </a:r>
            <a:r>
              <a:rPr lang="en-US" sz="1600" smtClean="0">
                <a:solidFill>
                  <a:schemeClr val="bg1"/>
                </a:solidFill>
              </a:rPr>
              <a:t> en nauwelijks zicht op hun efficiëntie en effectiviteit</a:t>
            </a:r>
          </a:p>
          <a:p>
            <a:pPr marL="457200" indent="-457200">
              <a:spcBef>
                <a:spcPts val="600"/>
              </a:spcBef>
              <a:spcAft>
                <a:spcPts val="600"/>
              </a:spcAft>
              <a:buClr>
                <a:srgbClr val="C00000"/>
              </a:buClr>
              <a:buSzPct val="100000"/>
              <a:buFont typeface="+mj-lt"/>
              <a:buAutoNum type="arabicPeriod"/>
            </a:pPr>
            <a:endParaRPr lang="nl-BE" sz="2000" smtClean="0">
              <a:solidFill>
                <a:schemeClr val="bg1"/>
              </a:solidFill>
            </a:endParaRPr>
          </a:p>
        </p:txBody>
      </p:sp>
    </p:spTree>
    <p:extLst>
      <p:ext uri="{BB962C8B-B14F-4D97-AF65-F5344CB8AC3E}">
        <p14:creationId xmlns:p14="http://schemas.microsoft.com/office/powerpoint/2010/main" val="425689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Heffingen</a:t>
            </a:r>
            <a:endParaRPr lang="en-US"/>
          </a:p>
        </p:txBody>
      </p:sp>
      <p:sp>
        <p:nvSpPr>
          <p:cNvPr id="3" name="Content Placeholder 2"/>
          <p:cNvSpPr>
            <a:spLocks noGrp="1"/>
          </p:cNvSpPr>
          <p:nvPr>
            <p:ph idx="1"/>
          </p:nvPr>
        </p:nvSpPr>
        <p:spPr/>
        <p:txBody>
          <a:bodyPr/>
          <a:lstStyle/>
          <a:p>
            <a:pPr lvl="0">
              <a:buClr>
                <a:srgbClr val="C00000"/>
              </a:buClr>
              <a:buSzPct val="100000"/>
              <a:buFont typeface="Wingdings" panose="05000000000000000000" pitchFamily="2" charset="2"/>
              <a:buChar char="§"/>
            </a:pPr>
            <a:r>
              <a:rPr lang="nl-BE"/>
              <a:t>Kenmerken</a:t>
            </a:r>
            <a:endParaRPr lang="en-US"/>
          </a:p>
          <a:p>
            <a:pPr marL="719138" lvl="1" indent="-358775">
              <a:buClr>
                <a:srgbClr val="1D8DB0"/>
              </a:buClr>
              <a:buSzPct val="100000"/>
              <a:buFont typeface="Wingdings" panose="05000000000000000000" pitchFamily="2" charset="2"/>
              <a:buChar char="§"/>
            </a:pPr>
            <a:r>
              <a:rPr lang="nl-NL" sz="2000"/>
              <a:t>Train-or-pay-systeem: door inspanningen te leveren ontsnapt men aan heffing (vooral gevoelig aan hoge deadweight effects)</a:t>
            </a:r>
          </a:p>
          <a:p>
            <a:pPr marL="719138" lvl="1" indent="-358775">
              <a:buClr>
                <a:srgbClr val="1D8DB0"/>
              </a:buClr>
              <a:buSzPct val="100000"/>
              <a:buFont typeface="Wingdings" panose="05000000000000000000" pitchFamily="2" charset="2"/>
              <a:buChar char="§"/>
            </a:pPr>
            <a:r>
              <a:rPr lang="nl-NL" sz="2000"/>
              <a:t>Redistributiesysteem: looncontributies geïnd door fondsen,  gesolidariseerde middelen worden toegekend aan bedrijven als opleidingstoelage of gebruikt voor gezamenlijke opleidingen</a:t>
            </a:r>
          </a:p>
          <a:p>
            <a:pPr>
              <a:buClr>
                <a:srgbClr val="C00000"/>
              </a:buClr>
              <a:buSzPct val="100000"/>
              <a:buFont typeface="Wingdings" panose="05000000000000000000" pitchFamily="2" charset="2"/>
              <a:buChar char="§"/>
            </a:pPr>
            <a:r>
              <a:rPr lang="nl-NL"/>
              <a:t>Inschatting</a:t>
            </a:r>
          </a:p>
          <a:p>
            <a:pPr marL="719138" lvl="1" indent="-358775">
              <a:buClr>
                <a:srgbClr val="1D8DB0"/>
              </a:buClr>
              <a:buSzPct val="100000"/>
              <a:buFont typeface="Wingdings" panose="05000000000000000000" pitchFamily="2" charset="2"/>
              <a:buChar char="§"/>
            </a:pPr>
            <a:r>
              <a:rPr lang="nl-NL" sz="2000"/>
              <a:t>Kostenneutraal voor overheid, verzekert dat bedrijven op één of andere manier bijdragen</a:t>
            </a:r>
          </a:p>
          <a:p>
            <a:pPr marL="719138" lvl="1" indent="-358775">
              <a:buClr>
                <a:srgbClr val="1D8DB0"/>
              </a:buClr>
              <a:buSzPct val="100000"/>
              <a:buFont typeface="Wingdings" panose="05000000000000000000" pitchFamily="2" charset="2"/>
              <a:buChar char="§"/>
            </a:pPr>
            <a:r>
              <a:rPr lang="nl-NL" sz="2000" smtClean="0"/>
              <a:t>Substitutierisico: </a:t>
            </a:r>
            <a:r>
              <a:rPr lang="nl-NL" sz="2000"/>
              <a:t>als verplichte bijdrage in de plaats komt van niet-verplichte investeringen, kan dit tot afbouw eigen beleid leiden</a:t>
            </a:r>
          </a:p>
          <a:p>
            <a:pPr marL="719138" lvl="1" indent="-358775">
              <a:buClr>
                <a:srgbClr val="1D8DB0"/>
              </a:buClr>
              <a:buSzPct val="100000"/>
              <a:buFont typeface="Wingdings" panose="05000000000000000000" pitchFamily="2" charset="2"/>
              <a:buChar char="§"/>
            </a:pPr>
            <a:r>
              <a:rPr lang="nl-NL" sz="2000"/>
              <a:t>Verschuiving middelen naar sterke spelers</a:t>
            </a:r>
            <a:endParaRPr lang="en-US" sz="2000"/>
          </a:p>
        </p:txBody>
      </p:sp>
    </p:spTree>
    <p:extLst>
      <p:ext uri="{BB962C8B-B14F-4D97-AF65-F5344CB8AC3E}">
        <p14:creationId xmlns:p14="http://schemas.microsoft.com/office/powerpoint/2010/main" val="125134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412"/>
            <a:ext cx="9144000" cy="688538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srcRect t="25336" b="228"/>
          <a:stretch/>
        </p:blipFill>
        <p:spPr>
          <a:xfrm>
            <a:off x="107504" y="3933056"/>
            <a:ext cx="3820988" cy="2844000"/>
          </a:xfrm>
          <a:prstGeom prst="rect">
            <a:avLst/>
          </a:prstGeom>
        </p:spPr>
      </p:pic>
      <p:sp>
        <p:nvSpPr>
          <p:cNvPr id="5" name="TextBox 4"/>
          <p:cNvSpPr txBox="1"/>
          <p:nvPr/>
        </p:nvSpPr>
        <p:spPr>
          <a:xfrm>
            <a:off x="3635896" y="766881"/>
            <a:ext cx="5040560" cy="584775"/>
          </a:xfrm>
          <a:prstGeom prst="rect">
            <a:avLst/>
          </a:prstGeom>
          <a:noFill/>
        </p:spPr>
        <p:txBody>
          <a:bodyPr wrap="square" rtlCol="0">
            <a:spAutoFit/>
          </a:bodyPr>
          <a:lstStyle/>
          <a:p>
            <a:pPr algn="ctr"/>
            <a:r>
              <a:rPr lang="nl-BE" sz="3200" smtClean="0">
                <a:solidFill>
                  <a:schemeClr val="bg1"/>
                </a:solidFill>
                <a:latin typeface="Rockwell" panose="02060603020205020403" pitchFamily="18" charset="0"/>
              </a:rPr>
              <a:t>Sectorfondsen</a:t>
            </a:r>
            <a:endParaRPr lang="en-US" sz="3200">
              <a:solidFill>
                <a:schemeClr val="bg1"/>
              </a:solidFill>
              <a:latin typeface="Rockwell" panose="02060603020205020403" pitchFamily="18" charset="0"/>
            </a:endParaRPr>
          </a:p>
        </p:txBody>
      </p:sp>
      <p:sp>
        <p:nvSpPr>
          <p:cNvPr id="6" name="TextBox 5"/>
          <p:cNvSpPr txBox="1"/>
          <p:nvPr/>
        </p:nvSpPr>
        <p:spPr>
          <a:xfrm>
            <a:off x="4427984" y="4689289"/>
            <a:ext cx="3456384" cy="400110"/>
          </a:xfrm>
          <a:prstGeom prst="rect">
            <a:avLst/>
          </a:prstGeom>
          <a:noFill/>
        </p:spPr>
        <p:txBody>
          <a:bodyPr wrap="square" rtlCol="0">
            <a:spAutoFit/>
          </a:bodyPr>
          <a:lstStyle/>
          <a:p>
            <a:pPr algn="ctr"/>
            <a:r>
              <a:rPr lang="nl-BE" sz="2000" smtClean="0">
                <a:solidFill>
                  <a:schemeClr val="bg1"/>
                </a:solidFill>
                <a:latin typeface="Rockwell" panose="02060603020205020403" pitchFamily="18" charset="0"/>
              </a:rPr>
              <a:t>Sectorale initiatieven</a:t>
            </a:r>
            <a:endParaRPr lang="en-US" sz="2000">
              <a:solidFill>
                <a:schemeClr val="bg1"/>
              </a:solidFill>
              <a:latin typeface="Rockwell" panose="02060603020205020403" pitchFamily="18" charset="0"/>
            </a:endParaRPr>
          </a:p>
        </p:txBody>
      </p:sp>
      <p:sp>
        <p:nvSpPr>
          <p:cNvPr id="7" name="TextBox 6"/>
          <p:cNvSpPr txBox="1"/>
          <p:nvPr/>
        </p:nvSpPr>
        <p:spPr>
          <a:xfrm>
            <a:off x="4603637" y="2191796"/>
            <a:ext cx="4608512" cy="646331"/>
          </a:xfrm>
          <a:prstGeom prst="rect">
            <a:avLst/>
          </a:prstGeom>
          <a:noFill/>
        </p:spPr>
        <p:txBody>
          <a:bodyPr wrap="square" rtlCol="0">
            <a:spAutoFit/>
          </a:bodyPr>
          <a:lstStyle/>
          <a:p>
            <a:pPr algn="ctr"/>
            <a:r>
              <a:rPr lang="nl-BE" sz="3600" smtClean="0">
                <a:solidFill>
                  <a:schemeClr val="bg1"/>
                </a:solidFill>
                <a:latin typeface="Rockwell" panose="02060603020205020403" pitchFamily="18" charset="0"/>
              </a:rPr>
              <a:t>Opleidingscheques</a:t>
            </a:r>
            <a:endParaRPr lang="en-US" sz="3600">
              <a:solidFill>
                <a:schemeClr val="bg1"/>
              </a:solidFill>
              <a:latin typeface="Rockwell" panose="02060603020205020403" pitchFamily="18" charset="0"/>
            </a:endParaRPr>
          </a:p>
        </p:txBody>
      </p:sp>
      <p:sp>
        <p:nvSpPr>
          <p:cNvPr id="8" name="TextBox 7"/>
          <p:cNvSpPr txBox="1"/>
          <p:nvPr/>
        </p:nvSpPr>
        <p:spPr>
          <a:xfrm>
            <a:off x="323528" y="1412776"/>
            <a:ext cx="5328592" cy="646331"/>
          </a:xfrm>
          <a:prstGeom prst="rect">
            <a:avLst/>
          </a:prstGeom>
          <a:noFill/>
        </p:spPr>
        <p:txBody>
          <a:bodyPr wrap="square" rtlCol="0">
            <a:spAutoFit/>
          </a:bodyPr>
          <a:lstStyle/>
          <a:p>
            <a:pPr algn="ctr"/>
            <a:r>
              <a:rPr lang="nl-BE" sz="3600" smtClean="0">
                <a:solidFill>
                  <a:schemeClr val="bg1"/>
                </a:solidFill>
                <a:latin typeface="Rockwell" panose="02060603020205020403" pitchFamily="18" charset="0"/>
              </a:rPr>
              <a:t>Betaald educatief verlof</a:t>
            </a:r>
            <a:endParaRPr lang="en-US" sz="3600">
              <a:solidFill>
                <a:schemeClr val="bg1"/>
              </a:solidFill>
              <a:latin typeface="Rockwell" panose="02060603020205020403" pitchFamily="18" charset="0"/>
            </a:endParaRPr>
          </a:p>
        </p:txBody>
      </p:sp>
      <p:sp>
        <p:nvSpPr>
          <p:cNvPr id="9" name="TextBox 8"/>
          <p:cNvSpPr txBox="1"/>
          <p:nvPr/>
        </p:nvSpPr>
        <p:spPr>
          <a:xfrm>
            <a:off x="727434" y="2910104"/>
            <a:ext cx="3816424" cy="523220"/>
          </a:xfrm>
          <a:prstGeom prst="rect">
            <a:avLst/>
          </a:prstGeom>
          <a:noFill/>
        </p:spPr>
        <p:txBody>
          <a:bodyPr wrap="square" rtlCol="0">
            <a:spAutoFit/>
          </a:bodyPr>
          <a:lstStyle/>
          <a:p>
            <a:pPr algn="ctr"/>
            <a:r>
              <a:rPr lang="nl-BE" sz="2800" smtClean="0">
                <a:solidFill>
                  <a:schemeClr val="bg1"/>
                </a:solidFill>
                <a:latin typeface="Rockwell" panose="02060603020205020403" pitchFamily="18" charset="0"/>
              </a:rPr>
              <a:t>KMO Portefeuille</a:t>
            </a:r>
            <a:endParaRPr lang="en-US" sz="2800">
              <a:solidFill>
                <a:schemeClr val="bg1"/>
              </a:solidFill>
              <a:latin typeface="Rockwell" panose="02060603020205020403" pitchFamily="18" charset="0"/>
            </a:endParaRPr>
          </a:p>
        </p:txBody>
      </p:sp>
      <p:sp>
        <p:nvSpPr>
          <p:cNvPr id="10" name="TextBox 9"/>
          <p:cNvSpPr txBox="1"/>
          <p:nvPr/>
        </p:nvSpPr>
        <p:spPr>
          <a:xfrm>
            <a:off x="133161" y="2378680"/>
            <a:ext cx="4608512" cy="369332"/>
          </a:xfrm>
          <a:prstGeom prst="rect">
            <a:avLst/>
          </a:prstGeom>
          <a:noFill/>
        </p:spPr>
        <p:txBody>
          <a:bodyPr wrap="square" rtlCol="0">
            <a:spAutoFit/>
          </a:bodyPr>
          <a:lstStyle/>
          <a:p>
            <a:pPr algn="ctr"/>
            <a:r>
              <a:rPr lang="nl-BE" smtClean="0">
                <a:solidFill>
                  <a:schemeClr val="bg1"/>
                </a:solidFill>
                <a:latin typeface="Rockwell" panose="02060603020205020403" pitchFamily="18" charset="0"/>
              </a:rPr>
              <a:t>Aanmoedigingspremie</a:t>
            </a:r>
            <a:endParaRPr lang="en-US">
              <a:solidFill>
                <a:schemeClr val="bg1"/>
              </a:solidFill>
              <a:latin typeface="Rockwell" panose="02060603020205020403" pitchFamily="18" charset="0"/>
            </a:endParaRPr>
          </a:p>
        </p:txBody>
      </p:sp>
      <p:sp>
        <p:nvSpPr>
          <p:cNvPr id="11" name="TextBox 10"/>
          <p:cNvSpPr txBox="1"/>
          <p:nvPr/>
        </p:nvSpPr>
        <p:spPr>
          <a:xfrm>
            <a:off x="5054722" y="5253039"/>
            <a:ext cx="3816424" cy="584775"/>
          </a:xfrm>
          <a:prstGeom prst="rect">
            <a:avLst/>
          </a:prstGeom>
          <a:noFill/>
        </p:spPr>
        <p:txBody>
          <a:bodyPr wrap="square" rtlCol="0">
            <a:spAutoFit/>
          </a:bodyPr>
          <a:lstStyle/>
          <a:p>
            <a:pPr algn="ctr"/>
            <a:r>
              <a:rPr lang="nl-BE" sz="3200" smtClean="0">
                <a:solidFill>
                  <a:schemeClr val="bg1"/>
                </a:solidFill>
                <a:latin typeface="Rockwell" panose="02060603020205020403" pitchFamily="18" charset="0"/>
              </a:rPr>
              <a:t>ESF-Financiering</a:t>
            </a:r>
            <a:endParaRPr lang="en-US" sz="3200">
              <a:solidFill>
                <a:schemeClr val="bg1"/>
              </a:solidFill>
              <a:latin typeface="Rockwell" panose="02060603020205020403" pitchFamily="18" charset="0"/>
            </a:endParaRPr>
          </a:p>
        </p:txBody>
      </p:sp>
      <p:sp>
        <p:nvSpPr>
          <p:cNvPr id="12" name="TextBox 11"/>
          <p:cNvSpPr txBox="1"/>
          <p:nvPr/>
        </p:nvSpPr>
        <p:spPr>
          <a:xfrm>
            <a:off x="3707904" y="3271438"/>
            <a:ext cx="4608512" cy="369332"/>
          </a:xfrm>
          <a:prstGeom prst="rect">
            <a:avLst/>
          </a:prstGeom>
          <a:noFill/>
        </p:spPr>
        <p:txBody>
          <a:bodyPr wrap="square" rtlCol="0">
            <a:spAutoFit/>
          </a:bodyPr>
          <a:lstStyle/>
          <a:p>
            <a:pPr algn="ctr"/>
            <a:r>
              <a:rPr lang="nl-BE" smtClean="0">
                <a:solidFill>
                  <a:schemeClr val="bg1"/>
                </a:solidFill>
                <a:latin typeface="Rockwell" panose="02060603020205020403" pitchFamily="18" charset="0"/>
              </a:rPr>
              <a:t>Vergoeding sociale promotie</a:t>
            </a:r>
            <a:endParaRPr lang="en-US">
              <a:solidFill>
                <a:schemeClr val="bg1"/>
              </a:solidFill>
              <a:latin typeface="Rockwell" panose="02060603020205020403" pitchFamily="18" charset="0"/>
            </a:endParaRPr>
          </a:p>
        </p:txBody>
      </p:sp>
      <p:sp>
        <p:nvSpPr>
          <p:cNvPr id="13" name="TextBox 12"/>
          <p:cNvSpPr txBox="1"/>
          <p:nvPr/>
        </p:nvSpPr>
        <p:spPr>
          <a:xfrm>
            <a:off x="3998006" y="3870819"/>
            <a:ext cx="4608512" cy="830997"/>
          </a:xfrm>
          <a:prstGeom prst="rect">
            <a:avLst/>
          </a:prstGeom>
          <a:noFill/>
        </p:spPr>
        <p:txBody>
          <a:bodyPr wrap="square" rtlCol="0">
            <a:spAutoFit/>
          </a:bodyPr>
          <a:lstStyle/>
          <a:p>
            <a:pPr algn="ctr"/>
            <a:r>
              <a:rPr lang="nl-BE" sz="2400" smtClean="0">
                <a:solidFill>
                  <a:schemeClr val="bg1"/>
                </a:solidFill>
                <a:latin typeface="Rockwell" panose="02060603020205020403" pitchFamily="18" charset="0"/>
              </a:rPr>
              <a:t>Verminderd inschrijvingsgeld CVO</a:t>
            </a:r>
            <a:endParaRPr lang="en-US" sz="2400">
              <a:solidFill>
                <a:schemeClr val="bg1"/>
              </a:solidFill>
              <a:latin typeface="Rockwell" panose="02060603020205020403" pitchFamily="18" charset="0"/>
            </a:endParaRPr>
          </a:p>
        </p:txBody>
      </p:sp>
      <p:sp>
        <p:nvSpPr>
          <p:cNvPr id="14" name="TextBox 13"/>
          <p:cNvSpPr txBox="1"/>
          <p:nvPr/>
        </p:nvSpPr>
        <p:spPr>
          <a:xfrm>
            <a:off x="611560" y="260648"/>
            <a:ext cx="4608512" cy="646331"/>
          </a:xfrm>
          <a:prstGeom prst="rect">
            <a:avLst/>
          </a:prstGeom>
          <a:noFill/>
        </p:spPr>
        <p:txBody>
          <a:bodyPr wrap="square" rtlCol="0">
            <a:spAutoFit/>
          </a:bodyPr>
          <a:lstStyle/>
          <a:p>
            <a:pPr algn="ctr"/>
            <a:r>
              <a:rPr lang="nl-BE" smtClean="0">
                <a:solidFill>
                  <a:schemeClr val="bg1"/>
                </a:solidFill>
                <a:latin typeface="Rockwell" panose="02060603020205020403" pitchFamily="18" charset="0"/>
              </a:rPr>
              <a:t>Vrijstelling inschrijvingsgeld basiseducatie</a:t>
            </a:r>
            <a:endParaRPr lang="en-US">
              <a:solidFill>
                <a:schemeClr val="bg1"/>
              </a:solidFill>
              <a:latin typeface="Rockwell" panose="02060603020205020403" pitchFamily="18" charset="0"/>
            </a:endParaRPr>
          </a:p>
        </p:txBody>
      </p:sp>
      <p:sp>
        <p:nvSpPr>
          <p:cNvPr id="15" name="TextBox 14"/>
          <p:cNvSpPr txBox="1"/>
          <p:nvPr/>
        </p:nvSpPr>
        <p:spPr>
          <a:xfrm>
            <a:off x="4572000" y="6001454"/>
            <a:ext cx="4608512" cy="461665"/>
          </a:xfrm>
          <a:prstGeom prst="rect">
            <a:avLst/>
          </a:prstGeom>
          <a:noFill/>
        </p:spPr>
        <p:txBody>
          <a:bodyPr wrap="square" rtlCol="0">
            <a:spAutoFit/>
          </a:bodyPr>
          <a:lstStyle/>
          <a:p>
            <a:pPr algn="ctr"/>
            <a:r>
              <a:rPr lang="nl-BE" sz="2400" smtClean="0">
                <a:solidFill>
                  <a:schemeClr val="bg1"/>
                </a:solidFill>
                <a:latin typeface="Rockwell" panose="02060603020205020403" pitchFamily="18" charset="0"/>
              </a:rPr>
              <a:t>Strategische opleidingssteun</a:t>
            </a:r>
            <a:endParaRPr lang="en-US" sz="2400">
              <a:solidFill>
                <a:schemeClr val="bg1"/>
              </a:solidFill>
              <a:latin typeface="Rockwell" panose="02060603020205020403" pitchFamily="18" charset="0"/>
            </a:endParaRPr>
          </a:p>
        </p:txBody>
      </p:sp>
    </p:spTree>
    <p:extLst>
      <p:ext uri="{BB962C8B-B14F-4D97-AF65-F5344CB8AC3E}">
        <p14:creationId xmlns:p14="http://schemas.microsoft.com/office/powerpoint/2010/main" val="771413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Hoe uitwieden en optimaliseren?</a:t>
            </a:r>
            <a:endParaRPr lang="en-GB"/>
          </a:p>
        </p:txBody>
      </p:sp>
      <p:sp>
        <p:nvSpPr>
          <p:cNvPr id="5" name="Content Placeholder 4"/>
          <p:cNvSpPr>
            <a:spLocks noGrp="1"/>
          </p:cNvSpPr>
          <p:nvPr>
            <p:ph idx="1"/>
          </p:nvPr>
        </p:nvSpPr>
        <p:spPr/>
        <p:txBody>
          <a:bodyPr/>
          <a:lstStyle/>
          <a:p>
            <a:pPr>
              <a:buClr>
                <a:srgbClr val="C00000"/>
              </a:buClr>
              <a:buSzPct val="100000"/>
              <a:buFont typeface="Wingdings" panose="05000000000000000000" pitchFamily="2" charset="2"/>
              <a:buChar char="§"/>
            </a:pPr>
            <a:r>
              <a:rPr lang="en-US" smtClean="0"/>
              <a:t>Efficiëntie</a:t>
            </a:r>
            <a:endParaRPr lang="en-US"/>
          </a:p>
          <a:p>
            <a:pPr marL="719138" lvl="1" indent="-358775">
              <a:buClr>
                <a:srgbClr val="1D8DB0"/>
              </a:buClr>
              <a:buSzPct val="100000"/>
              <a:buFont typeface="Wingdings" panose="05000000000000000000" pitchFamily="2" charset="2"/>
              <a:buChar char="§"/>
              <a:tabLst>
                <a:tab pos="450850" algn="l"/>
              </a:tabLst>
            </a:pPr>
            <a:r>
              <a:rPr lang="nl-BE" sz="2000"/>
              <a:t>Benutten van de kennis over efficiëntie van maatregelen: met zo min mogelijk financiële inspanning een zo groot mogelijk resultaat</a:t>
            </a:r>
            <a:endParaRPr lang="en-US" sz="2000"/>
          </a:p>
          <a:p>
            <a:pPr>
              <a:buClr>
                <a:srgbClr val="C00000"/>
              </a:buClr>
              <a:buSzPct val="100000"/>
              <a:buFont typeface="Wingdings" panose="05000000000000000000" pitchFamily="2" charset="2"/>
              <a:buChar char="§"/>
            </a:pPr>
            <a:r>
              <a:rPr lang="en-US" smtClean="0"/>
              <a:t>Doeltreffendheid </a:t>
            </a:r>
            <a:r>
              <a:rPr lang="en-US"/>
              <a:t>en </a:t>
            </a:r>
            <a:r>
              <a:rPr lang="en-US" smtClean="0"/>
              <a:t>toekomstgerichtheid, inspelen op</a:t>
            </a:r>
            <a:endParaRPr lang="en-US"/>
          </a:p>
          <a:p>
            <a:pPr marL="719138" lvl="1" indent="-358775">
              <a:buClr>
                <a:srgbClr val="1D8DB0"/>
              </a:buClr>
              <a:buSzPct val="100000"/>
              <a:buFont typeface="Wingdings" panose="05000000000000000000" pitchFamily="2" charset="2"/>
              <a:buChar char="§"/>
              <a:tabLst>
                <a:tab pos="450850" algn="l"/>
              </a:tabLst>
            </a:pPr>
            <a:r>
              <a:rPr lang="en-US" sz="2000"/>
              <a:t>(a) mogelijke evoluties in arbeidsrelaties en loopbanen (individueel toewijsbare rechten; vraaggericht) en </a:t>
            </a:r>
          </a:p>
          <a:p>
            <a:pPr marL="719138" lvl="1" indent="-358775">
              <a:buClr>
                <a:srgbClr val="1D8DB0"/>
              </a:buClr>
              <a:buSzPct val="100000"/>
              <a:buFont typeface="Wingdings" panose="05000000000000000000" pitchFamily="2" charset="2"/>
              <a:buChar char="§"/>
              <a:tabLst>
                <a:tab pos="450850" algn="l"/>
              </a:tabLst>
            </a:pPr>
            <a:r>
              <a:rPr lang="en-US" sz="2000"/>
              <a:t>(b) de impact van digitalisering en technologie op bedrijfstakken, jobs en kwalificaties (decentrale slagkracht; aanbodgericht) </a:t>
            </a:r>
          </a:p>
          <a:p>
            <a:pPr>
              <a:buClr>
                <a:srgbClr val="C00000"/>
              </a:buClr>
              <a:buSzPct val="100000"/>
              <a:buFont typeface="Wingdings" panose="05000000000000000000" pitchFamily="2" charset="2"/>
              <a:buChar char="§"/>
              <a:tabLst>
                <a:tab pos="450850" algn="l"/>
              </a:tabLst>
            </a:pPr>
            <a:r>
              <a:rPr lang="en-US" smtClean="0"/>
              <a:t>Systeemdenken</a:t>
            </a:r>
          </a:p>
          <a:p>
            <a:pPr marL="719138" lvl="1" indent="-358775">
              <a:buClr>
                <a:srgbClr val="1D8DB0"/>
              </a:buClr>
              <a:buSzPct val="100000"/>
              <a:buFont typeface="Wingdings" panose="05000000000000000000" pitchFamily="2" charset="2"/>
              <a:buChar char="§"/>
              <a:tabLst>
                <a:tab pos="450850" algn="l"/>
              </a:tabLst>
            </a:pPr>
            <a:r>
              <a:rPr lang="en-US" sz="2000"/>
              <a:t>Verankering met loopbaandienstverlening (cf. toenemend belang van aanpassingsvermogen en zelfsturing)</a:t>
            </a:r>
          </a:p>
          <a:p>
            <a:pPr marL="719138" lvl="1" indent="-358775">
              <a:buClr>
                <a:srgbClr val="1D8DB0"/>
              </a:buClr>
              <a:buSzPct val="100000"/>
              <a:buFont typeface="Wingdings" panose="05000000000000000000" pitchFamily="2" charset="2"/>
              <a:buChar char="§"/>
              <a:tabLst>
                <a:tab pos="450850" algn="l"/>
              </a:tabLst>
            </a:pPr>
            <a:r>
              <a:rPr lang="en-US" sz="2000"/>
              <a:t>Afstemming met opleidingsaanbod voor werkzoekenden i.f.v. </a:t>
            </a:r>
            <a:r>
              <a:rPr lang="en-US" sz="2000" smtClean="0"/>
              <a:t>heroriëntatie</a:t>
            </a:r>
            <a:endParaRPr lang="en-US" sz="2000">
              <a:solidFill>
                <a:srgbClr val="005E77"/>
              </a:solidFill>
            </a:endParaRPr>
          </a:p>
          <a:p>
            <a:pPr marL="719138" lvl="1" indent="-268288">
              <a:buClr>
                <a:schemeClr val="tx1"/>
              </a:buClr>
              <a:buSzPct val="100000"/>
              <a:buFont typeface="Wingdings" pitchFamily="2" charset="2"/>
              <a:buChar char="§"/>
              <a:tabLst>
                <a:tab pos="450850" algn="l"/>
              </a:tabLst>
            </a:pPr>
            <a:endParaRPr lang="en-US" sz="2000">
              <a:solidFill>
                <a:srgbClr val="005E77"/>
              </a:solidFill>
            </a:endParaRPr>
          </a:p>
          <a:p>
            <a:pPr marL="359138" indent="-268288">
              <a:buClr>
                <a:schemeClr val="tx1"/>
              </a:buClr>
              <a:buSzPct val="100000"/>
              <a:buFont typeface="Wingdings" pitchFamily="2" charset="2"/>
              <a:buChar char="§"/>
              <a:tabLst>
                <a:tab pos="450850" algn="l"/>
              </a:tabLst>
            </a:pPr>
            <a:endParaRPr lang="en-GB" sz="2000">
              <a:solidFill>
                <a:srgbClr val="005E77"/>
              </a:solidFill>
            </a:endParaRPr>
          </a:p>
        </p:txBody>
      </p:sp>
    </p:spTree>
    <p:extLst>
      <p:ext uri="{BB962C8B-B14F-4D97-AF65-F5344CB8AC3E}">
        <p14:creationId xmlns:p14="http://schemas.microsoft.com/office/powerpoint/2010/main" val="622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8800" smtClean="0"/>
              <a:t>1.</a:t>
            </a:r>
            <a:endParaRPr lang="nl-BE" sz="8800"/>
          </a:p>
        </p:txBody>
      </p:sp>
      <p:sp>
        <p:nvSpPr>
          <p:cNvPr id="7" name="Subtitle 6"/>
          <p:cNvSpPr>
            <a:spLocks noGrp="1"/>
          </p:cNvSpPr>
          <p:nvPr>
            <p:ph type="subTitle" idx="1"/>
          </p:nvPr>
        </p:nvSpPr>
        <p:spPr/>
        <p:txBody>
          <a:bodyPr/>
          <a:lstStyle/>
          <a:p>
            <a:r>
              <a:rPr lang="en-US" sz="3600" smtClean="0"/>
              <a:t>Efficiëntie van stimuleringsmaatregelen</a:t>
            </a:r>
            <a:endParaRPr lang="nl-BE" sz="2800"/>
          </a:p>
        </p:txBody>
      </p:sp>
    </p:spTree>
    <p:extLst>
      <p:ext uri="{BB962C8B-B14F-4D97-AF65-F5344CB8AC3E}">
        <p14:creationId xmlns:p14="http://schemas.microsoft.com/office/powerpoint/2010/main" val="3435036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0000"/>
          </a:bodyPr>
          <a:lstStyle/>
          <a:p>
            <a:r>
              <a:rPr lang="nl-BE" smtClean="0"/>
              <a:t>Efficiëntie</a:t>
            </a:r>
            <a:br>
              <a:rPr lang="nl-BE" smtClean="0"/>
            </a:br>
            <a:r>
              <a:rPr lang="nl-BE" sz="2700" smtClean="0"/>
              <a:t>O.a. op basis van deadweight-indicaties</a:t>
            </a:r>
            <a:endParaRPr lang="en-US" sz="2700"/>
          </a:p>
        </p:txBody>
      </p:sp>
      <p:sp>
        <p:nvSpPr>
          <p:cNvPr id="210947" name="Rectangle 3"/>
          <p:cNvSpPr>
            <a:spLocks noGrp="1" noChangeArrowheads="1"/>
          </p:cNvSpPr>
          <p:nvPr>
            <p:ph idx="1"/>
          </p:nvPr>
        </p:nvSpPr>
        <p:spPr bwMode="auto">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C00000"/>
              </a:buClr>
              <a:buSzPct val="100000"/>
              <a:buFont typeface="Wingdings" panose="05000000000000000000" pitchFamily="2" charset="2"/>
              <a:buChar char="§"/>
              <a:tabLst>
                <a:tab pos="450850" algn="l"/>
              </a:tabLst>
            </a:pPr>
            <a:r>
              <a:rPr lang="nl-BE"/>
              <a:t>Deadweight doorgaans tussen 20% en 70%</a:t>
            </a:r>
          </a:p>
          <a:p>
            <a:pPr>
              <a:buClr>
                <a:srgbClr val="C00000"/>
              </a:buClr>
              <a:buSzPct val="100000"/>
              <a:buFont typeface="Wingdings" panose="05000000000000000000" pitchFamily="2" charset="2"/>
              <a:buChar char="§"/>
              <a:tabLst>
                <a:tab pos="450850" algn="l"/>
              </a:tabLst>
            </a:pPr>
            <a:r>
              <a:rPr lang="nl-BE"/>
              <a:t>Beperkt netto-effect (hoge deadweight)</a:t>
            </a:r>
          </a:p>
          <a:p>
            <a:pPr marL="719138" lvl="1" indent="-358775">
              <a:buClr>
                <a:srgbClr val="1D8DB0"/>
              </a:buClr>
              <a:buSzPct val="100000"/>
              <a:buFont typeface="Wingdings" panose="05000000000000000000" pitchFamily="2" charset="2"/>
              <a:buChar char="§"/>
              <a:tabLst>
                <a:tab pos="450850" algn="l"/>
              </a:tabLst>
            </a:pPr>
            <a:r>
              <a:rPr lang="nl-BE" sz="2000"/>
              <a:t>Fiscale voordelen voor organisaties</a:t>
            </a:r>
          </a:p>
          <a:p>
            <a:pPr marL="719138" lvl="1" indent="-358775">
              <a:buClr>
                <a:srgbClr val="1D8DB0"/>
              </a:buClr>
              <a:buSzPct val="100000"/>
              <a:buFont typeface="Wingdings" panose="05000000000000000000" pitchFamily="2" charset="2"/>
              <a:buChar char="§"/>
              <a:tabLst>
                <a:tab pos="450850" algn="l"/>
              </a:tabLst>
            </a:pPr>
            <a:r>
              <a:rPr lang="nl-BE" sz="2000" smtClean="0"/>
              <a:t>Heffingen (maar met betere resultaten voor redistributiesystemen dan voor train-or-pay schemes) </a:t>
            </a:r>
            <a:endParaRPr lang="nl-BE" sz="2000"/>
          </a:p>
          <a:p>
            <a:pPr>
              <a:buClr>
                <a:srgbClr val="C00000"/>
              </a:buClr>
              <a:buSzPct val="100000"/>
              <a:buFont typeface="Wingdings" panose="05000000000000000000" pitchFamily="2" charset="2"/>
              <a:buChar char="§"/>
              <a:tabLst>
                <a:tab pos="450850" algn="l"/>
              </a:tabLst>
            </a:pPr>
            <a:r>
              <a:rPr lang="nl-BE"/>
              <a:t>Matig netto-effect (deadweight doorgaans rond 50%)</a:t>
            </a:r>
          </a:p>
          <a:p>
            <a:pPr marL="719138" lvl="1" indent="-358775">
              <a:buClr>
                <a:srgbClr val="1D8DB0"/>
              </a:buClr>
              <a:buSzPct val="100000"/>
              <a:buFont typeface="Wingdings" panose="05000000000000000000" pitchFamily="2" charset="2"/>
              <a:buChar char="§"/>
              <a:tabLst>
                <a:tab pos="450850" algn="l"/>
              </a:tabLst>
            </a:pPr>
            <a:r>
              <a:rPr lang="nl-BE" sz="2000"/>
              <a:t>Subsidies voor werknemers</a:t>
            </a:r>
          </a:p>
          <a:p>
            <a:pPr marL="719138" lvl="1" indent="-358775">
              <a:buClr>
                <a:srgbClr val="1D8DB0"/>
              </a:buClr>
              <a:buSzPct val="100000"/>
              <a:buFont typeface="Wingdings" panose="05000000000000000000" pitchFamily="2" charset="2"/>
              <a:buChar char="§"/>
              <a:tabLst>
                <a:tab pos="450850" algn="l"/>
              </a:tabLst>
            </a:pPr>
            <a:r>
              <a:rPr lang="nl-BE" sz="2000"/>
              <a:t>Vouchers voor werknemers (in ‘selectieve’ formules)</a:t>
            </a:r>
          </a:p>
          <a:p>
            <a:pPr marL="719138" lvl="1" indent="-358775">
              <a:buClr>
                <a:srgbClr val="1D8DB0"/>
              </a:buClr>
              <a:buSzPct val="100000"/>
              <a:buFont typeface="Wingdings" panose="05000000000000000000" pitchFamily="2" charset="2"/>
              <a:buChar char="§"/>
              <a:tabLst>
                <a:tab pos="450850" algn="l"/>
              </a:tabLst>
            </a:pPr>
            <a:r>
              <a:rPr lang="nl-BE" sz="2000"/>
              <a:t>Individuele leerrekeningen voor werknemers</a:t>
            </a:r>
          </a:p>
          <a:p>
            <a:pPr>
              <a:buClr>
                <a:srgbClr val="C00000"/>
              </a:buClr>
              <a:buSzPct val="100000"/>
              <a:buFont typeface="Wingdings" panose="05000000000000000000" pitchFamily="2" charset="2"/>
              <a:buChar char="§"/>
              <a:tabLst>
                <a:tab pos="450850" algn="l"/>
              </a:tabLst>
            </a:pPr>
            <a:r>
              <a:rPr lang="nl-BE"/>
              <a:t>Relatief hoog netto-effect (deadweight 20% - 50%)</a:t>
            </a:r>
          </a:p>
          <a:p>
            <a:pPr marL="719138" lvl="1" indent="-358775">
              <a:buClr>
                <a:srgbClr val="1D8DB0"/>
              </a:buClr>
              <a:buSzPct val="100000"/>
              <a:buFont typeface="Wingdings" panose="05000000000000000000" pitchFamily="2" charset="2"/>
              <a:buChar char="§"/>
              <a:tabLst>
                <a:tab pos="450850" algn="l"/>
              </a:tabLst>
            </a:pPr>
            <a:r>
              <a:rPr lang="nl-BE" sz="2000"/>
              <a:t>Subsidies voor bedrijven</a:t>
            </a:r>
          </a:p>
          <a:p>
            <a:pPr marL="719138" lvl="1" indent="-358775">
              <a:buClr>
                <a:srgbClr val="1D8DB0"/>
              </a:buClr>
              <a:buSzPct val="100000"/>
              <a:buFont typeface="Wingdings" panose="05000000000000000000" pitchFamily="2" charset="2"/>
              <a:buChar char="§"/>
              <a:tabLst>
                <a:tab pos="450850" algn="l"/>
              </a:tabLst>
            </a:pPr>
            <a:r>
              <a:rPr lang="nl-BE" sz="2000"/>
              <a:t>Sommige kennistransfermethoden (bv. IiP in UK)</a:t>
            </a:r>
          </a:p>
        </p:txBody>
      </p:sp>
    </p:spTree>
    <p:extLst>
      <p:ext uri="{BB962C8B-B14F-4D97-AF65-F5344CB8AC3E}">
        <p14:creationId xmlns:p14="http://schemas.microsoft.com/office/powerpoint/2010/main" val="172889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8800" smtClean="0"/>
              <a:t>2.</a:t>
            </a:r>
            <a:endParaRPr lang="nl-BE" sz="8800"/>
          </a:p>
        </p:txBody>
      </p:sp>
      <p:sp>
        <p:nvSpPr>
          <p:cNvPr id="7" name="Subtitle 6"/>
          <p:cNvSpPr>
            <a:spLocks noGrp="1"/>
          </p:cNvSpPr>
          <p:nvPr>
            <p:ph type="subTitle" idx="1"/>
          </p:nvPr>
        </p:nvSpPr>
        <p:spPr/>
        <p:txBody>
          <a:bodyPr/>
          <a:lstStyle/>
          <a:p>
            <a:r>
              <a:rPr lang="en-US" sz="3600" smtClean="0"/>
              <a:t>De toekomst van banen en loopbanen</a:t>
            </a:r>
            <a:endParaRPr lang="nl-BE" sz="2800"/>
          </a:p>
        </p:txBody>
      </p:sp>
    </p:spTree>
    <p:extLst>
      <p:ext uri="{BB962C8B-B14F-4D97-AF65-F5344CB8AC3E}">
        <p14:creationId xmlns:p14="http://schemas.microsoft.com/office/powerpoint/2010/main" val="280202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2949" y="1484784"/>
            <a:ext cx="7560840" cy="3046988"/>
          </a:xfrm>
          <a:prstGeom prst="rect">
            <a:avLst/>
          </a:prstGeom>
          <a:noFill/>
        </p:spPr>
        <p:txBody>
          <a:bodyPr wrap="square" rtlCol="0">
            <a:spAutoFit/>
          </a:bodyPr>
          <a:lstStyle/>
          <a:p>
            <a:pPr algn="ctr"/>
            <a:r>
              <a:rPr lang="nl-BE" sz="3200" i="1" smtClean="0">
                <a:latin typeface="Brush Script MT" panose="03060802040406070304" pitchFamily="66" charset="0"/>
              </a:rPr>
              <a:t>“De arbeidsmarkt verandert in snel tempo. De opkomst van digitale platforms als Uber en Airbnb schept een nieuwe klasse van werknemers zonder vaste werkgever. Carrièremoves volgen elkaar op, jobs combineren is gewoon, iedereen wordt iedereens concurrent. Freelancen lijkt de nieuwe norm.</a:t>
            </a:r>
          </a:p>
        </p:txBody>
      </p:sp>
      <p:sp>
        <p:nvSpPr>
          <p:cNvPr id="5" name="TextBox 4"/>
          <p:cNvSpPr txBox="1"/>
          <p:nvPr/>
        </p:nvSpPr>
        <p:spPr>
          <a:xfrm>
            <a:off x="251520" y="173831"/>
            <a:ext cx="4104456" cy="461665"/>
          </a:xfrm>
          <a:prstGeom prst="rect">
            <a:avLst/>
          </a:prstGeom>
          <a:noFill/>
        </p:spPr>
        <p:txBody>
          <a:bodyPr wrap="square" rtlCol="0">
            <a:spAutoFit/>
          </a:bodyPr>
          <a:lstStyle/>
          <a:p>
            <a:r>
              <a:rPr lang="nl-BE" sz="2400" smtClean="0"/>
              <a:t>Trends, 20 augustus 2015</a:t>
            </a:r>
            <a:endParaRPr lang="nl-BE" sz="2400"/>
          </a:p>
        </p:txBody>
      </p:sp>
      <p:sp>
        <p:nvSpPr>
          <p:cNvPr id="6" name="TextBox 5"/>
          <p:cNvSpPr txBox="1"/>
          <p:nvPr/>
        </p:nvSpPr>
        <p:spPr>
          <a:xfrm>
            <a:off x="736262" y="4365104"/>
            <a:ext cx="7560840" cy="584775"/>
          </a:xfrm>
          <a:prstGeom prst="rect">
            <a:avLst/>
          </a:prstGeom>
          <a:noFill/>
        </p:spPr>
        <p:txBody>
          <a:bodyPr wrap="square" rtlCol="0">
            <a:spAutoFit/>
          </a:bodyPr>
          <a:lstStyle/>
          <a:p>
            <a:pPr algn="ctr"/>
            <a:r>
              <a:rPr lang="nl-BE" sz="3200" i="1" smtClean="0">
                <a:latin typeface="Brush Script MT" panose="03060802040406070304" pitchFamily="66" charset="0"/>
              </a:rPr>
              <a:t>Maar niet iedereen ziet dat zo.”</a:t>
            </a:r>
          </a:p>
        </p:txBody>
      </p:sp>
    </p:spTree>
    <p:extLst>
      <p:ext uri="{BB962C8B-B14F-4D97-AF65-F5344CB8AC3E}">
        <p14:creationId xmlns:p14="http://schemas.microsoft.com/office/powerpoint/2010/main" val="1265582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smtClean="0"/>
              <a:t>Trage groei in zelfstandige arbeid, snelle groei zelfstandigen in bijberoep, freelance economy, …</a:t>
            </a:r>
          </a:p>
          <a:p>
            <a:pPr>
              <a:buFont typeface="Wingdings" panose="05000000000000000000" pitchFamily="2" charset="2"/>
              <a:buChar char="§"/>
            </a:pPr>
            <a:r>
              <a:rPr lang="en-US" smtClean="0"/>
              <a:t>Meer discontinuïteit in loopbanen, belang van anticipatie op gewenste en ongewenste loopbaantransities</a:t>
            </a:r>
          </a:p>
          <a:p>
            <a:pPr>
              <a:buFont typeface="Wingdings" panose="05000000000000000000" pitchFamily="2" charset="2"/>
              <a:buChar char="§"/>
            </a:pPr>
            <a:r>
              <a:rPr lang="en-US" smtClean="0"/>
              <a:t>Opkomst van de deeleconomie, met haar uitdagingen voor (para)fiscaliteit, sociale bescherming en ongelijkheid</a:t>
            </a:r>
          </a:p>
          <a:p>
            <a:pPr>
              <a:buFont typeface="Wingdings" panose="05000000000000000000" pitchFamily="2" charset="2"/>
              <a:buChar char="§"/>
            </a:pPr>
            <a:r>
              <a:rPr lang="en-US" smtClean="0"/>
              <a:t>Naar polygame arbeidsrelaties, via vaste uitzendarbeid, terbeschikkingstelling, collegiaal in- en ontlenen, …</a:t>
            </a:r>
            <a:endParaRPr lang="en-GB"/>
          </a:p>
        </p:txBody>
      </p:sp>
      <p:pic>
        <p:nvPicPr>
          <p:cNvPr id="4" name="Picture 3"/>
          <p:cNvPicPr>
            <a:picLocks noChangeAspect="1"/>
          </p:cNvPicPr>
          <p:nvPr/>
        </p:nvPicPr>
        <p:blipFill>
          <a:blip r:embed="rId2"/>
          <a:stretch>
            <a:fillRect/>
          </a:stretch>
        </p:blipFill>
        <p:spPr>
          <a:xfrm>
            <a:off x="0" y="5157192"/>
            <a:ext cx="9144000" cy="1764407"/>
          </a:xfrm>
          <a:prstGeom prst="rect">
            <a:avLst/>
          </a:prstGeom>
        </p:spPr>
      </p:pic>
    </p:spTree>
    <p:extLst>
      <p:ext uri="{BB962C8B-B14F-4D97-AF65-F5344CB8AC3E}">
        <p14:creationId xmlns:p14="http://schemas.microsoft.com/office/powerpoint/2010/main" val="1592823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porate-KU Leuven-Liggend-Achtergrond Wit">
  <a:themeElements>
    <a:clrScheme name="KULeuven-Themakleuren">
      <a:dk1>
        <a:srgbClr val="00407A"/>
      </a:dk1>
      <a:lt1>
        <a:srgbClr val="FFFFFF"/>
      </a:lt1>
      <a:dk2>
        <a:srgbClr val="00407A"/>
      </a:dk2>
      <a:lt2>
        <a:srgbClr val="FFFFFF"/>
      </a:lt2>
      <a:accent1>
        <a:srgbClr val="1D8DB0"/>
      </a:accent1>
      <a:accent2>
        <a:srgbClr val="116E8A"/>
      </a:accent2>
      <a:accent3>
        <a:srgbClr val="86BCE5"/>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rporate-KU Leuven-Liggend-Achtergrond Wit en Watermerk">
  <a:themeElements>
    <a:clrScheme name="KULeuven-Themakleuren">
      <a:dk1>
        <a:srgbClr val="00407A"/>
      </a:dk1>
      <a:lt1>
        <a:srgbClr val="FFFFFF"/>
      </a:lt1>
      <a:dk2>
        <a:srgbClr val="00407A"/>
      </a:dk2>
      <a:lt2>
        <a:srgbClr val="FFFFFF"/>
      </a:lt2>
      <a:accent1>
        <a:srgbClr val="1D8DB0"/>
      </a:accent1>
      <a:accent2>
        <a:srgbClr val="116E8A"/>
      </a:accent2>
      <a:accent3>
        <a:srgbClr val="86BCE5"/>
      </a:accent3>
      <a:accent4>
        <a:srgbClr val="00407A"/>
      </a:accent4>
      <a:accent5>
        <a:srgbClr val="7F7F7F"/>
      </a:accent5>
      <a:accent6>
        <a:srgbClr val="595959"/>
      </a:accent6>
      <a:hlink>
        <a:srgbClr val="009999"/>
      </a:hlink>
      <a:folHlink>
        <a:srgbClr val="800080"/>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corporate-KULeuven</Template>
  <TotalTime>5106</TotalTime>
  <Words>954</Words>
  <Application>Microsoft Office PowerPoint</Application>
  <PresentationFormat>On-screen Show (4:3)</PresentationFormat>
  <Paragraphs>136</Paragraphs>
  <Slides>20</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Brush Script MT</vt:lpstr>
      <vt:lpstr>Calibri</vt:lpstr>
      <vt:lpstr>Courier New</vt:lpstr>
      <vt:lpstr>Rockwell</vt:lpstr>
      <vt:lpstr>Wingdings</vt:lpstr>
      <vt:lpstr>Corporate-KU Leuven-Liggend-Achtergrond Wit</vt:lpstr>
      <vt:lpstr>Corporate-KU Leuven-Liggend-Achtergrond Wit en Watermerk</vt:lpstr>
      <vt:lpstr>Het leren voor de arbeidsmarkt van de toekomst</vt:lpstr>
      <vt:lpstr>PowerPoint Presentation</vt:lpstr>
      <vt:lpstr>PowerPoint Presentation</vt:lpstr>
      <vt:lpstr>Hoe uitwieden en optimaliseren?</vt:lpstr>
      <vt:lpstr>1.</vt:lpstr>
      <vt:lpstr>Efficiëntie O.a. op basis van deadweight-indicaties</vt:lpstr>
      <vt:lpstr>2.</vt:lpstr>
      <vt:lpstr>PowerPoint Presentation</vt:lpstr>
      <vt:lpstr>PowerPoint Presentation</vt:lpstr>
      <vt:lpstr>Competentieverzekering Loopbaanrekening + individuele opleidingsrekening</vt:lpstr>
      <vt:lpstr>Competentieverzekering Loopbaanrekening + individuele opleidingsrekening</vt:lpstr>
      <vt:lpstr>Flankerende maatregelen</vt:lpstr>
      <vt:lpstr>3.</vt:lpstr>
      <vt:lpstr>HADRIAN and SAM,  two bricklaying robots</vt:lpstr>
      <vt:lpstr>PowerPoint Presentation</vt:lpstr>
      <vt:lpstr>Technologie en arbeid…</vt:lpstr>
      <vt:lpstr>Skills for the 21st century?</vt:lpstr>
      <vt:lpstr>Prospectief onderzoek naar evoluties in benodigde (specifieke) vaardigheden</vt:lpstr>
      <vt:lpstr>Prospectieve evaluaties vertalen in proactief opleidingsbeleid </vt:lpstr>
      <vt:lpstr>Heffingen</vt:lpstr>
    </vt:vector>
  </TitlesOfParts>
  <Company>KULeuven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ICTS | Communicatie, Servicepunt en Opleiding</dc:creator>
  <dc:description>Huisstijl KU Leuven - versie 24 juli 2012</dc:description>
  <cp:lastModifiedBy>Gert Theunissen</cp:lastModifiedBy>
  <cp:revision>255</cp:revision>
  <cp:lastPrinted>2015-09-06T07:29:08Z</cp:lastPrinted>
  <dcterms:created xsi:type="dcterms:W3CDTF">2012-07-10T07:57:57Z</dcterms:created>
  <dcterms:modified xsi:type="dcterms:W3CDTF">2018-07-19T15:30:14Z</dcterms:modified>
</cp:coreProperties>
</file>